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ppt/charts/chart5.xml" ContentType="application/vnd.openxmlformats-officedocument.drawingml.chart+xml"/>
  <Override PartName="/ppt/drawings/drawing4.xml" ContentType="application/vnd.openxmlformats-officedocument.drawingml.chartshapes+xml"/>
  <Override PartName="/ppt/charts/chart6.xml" ContentType="application/vnd.openxmlformats-officedocument.drawingml.chart+xml"/>
  <Override PartName="/ppt/theme/themeOverride1.xml" ContentType="application/vnd.openxmlformats-officedocument.themeOverride+xml"/>
  <Override PartName="/ppt/drawings/drawing5.xml" ContentType="application/vnd.openxmlformats-officedocument.drawingml.chartshapes+xml"/>
  <Override PartName="/ppt/charts/chart7.xml" ContentType="application/vnd.openxmlformats-officedocument.drawingml.chart+xml"/>
  <Override PartName="/ppt/theme/themeOverride2.xml" ContentType="application/vnd.openxmlformats-officedocument.themeOverride+xml"/>
  <Override PartName="/ppt/charts/chart8.xml" ContentType="application/vnd.openxmlformats-officedocument.drawingml.chart+xml"/>
  <Override PartName="/ppt/theme/themeOverride3.xml" ContentType="application/vnd.openxmlformats-officedocument.themeOverride+xml"/>
  <Override PartName="/ppt/charts/chart9.xml" ContentType="application/vnd.openxmlformats-officedocument.drawingml.chart+xml"/>
  <Override PartName="/ppt/drawings/drawing6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409" r:id="rId2"/>
    <p:sldId id="410" r:id="rId3"/>
    <p:sldId id="413" r:id="rId4"/>
    <p:sldId id="416" r:id="rId5"/>
    <p:sldId id="420" r:id="rId6"/>
    <p:sldId id="421" r:id="rId7"/>
    <p:sldId id="425" r:id="rId8"/>
    <p:sldId id="419" r:id="rId9"/>
    <p:sldId id="422" r:id="rId10"/>
    <p:sldId id="415" r:id="rId11"/>
    <p:sldId id="424" r:id="rId12"/>
    <p:sldId id="426" r:id="rId13"/>
    <p:sldId id="427" r:id="rId14"/>
    <p:sldId id="428" r:id="rId15"/>
    <p:sldId id="430" r:id="rId16"/>
  </p:sldIdLst>
  <p:sldSz cx="9906000" cy="6858000" type="A4"/>
  <p:notesSz cx="9926638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B4A"/>
    <a:srgbClr val="336699"/>
    <a:srgbClr val="F5F5F1"/>
    <a:srgbClr val="A3D2DD"/>
    <a:srgbClr val="652B91"/>
    <a:srgbClr val="FCB414"/>
    <a:srgbClr val="6699FF"/>
    <a:srgbClr val="3366CC"/>
    <a:srgbClr val="074D67"/>
    <a:srgbClr val="007A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66" autoAdjust="0"/>
    <p:restoredTop sz="94622" autoAdjust="0"/>
  </p:normalViewPr>
  <p:slideViewPr>
    <p:cSldViewPr snapToGrid="0">
      <p:cViewPr>
        <p:scale>
          <a:sx n="100" d="100"/>
          <a:sy n="100" d="100"/>
        </p:scale>
        <p:origin x="-1560" y="-37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5.xml"/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1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2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8.xlsx"/><Relationship Id="rId1" Type="http://schemas.openxmlformats.org/officeDocument/2006/relationships/themeOverride" Target="../theme/themeOverride3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11740344878627E-2"/>
          <c:y val="6.6197075294788021E-2"/>
          <c:w val="0.93281796376948811"/>
          <c:h val="0.933802885341200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за 2023 год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20400000"/>
              </a:lightRig>
            </a:scene3d>
            <a:sp3d contourW="6350">
              <a:bevelT w="41275" h="19050" prst="angle"/>
              <a:contourClr>
                <a:schemeClr val="accent3">
                  <a:shade val="25000"/>
                  <a:satMod val="1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-1.7367382519808388E-2"/>
                  <c:y val="2.589371547292220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3359525015237222E-2"/>
                  <c:y val="2.589371547292220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359525015237221E-3"/>
                  <c:y val="2.5893715472922206E-2"/>
                </c:manualLayout>
              </c:layout>
              <c:tx>
                <c:rich>
                  <a:bodyPr/>
                  <a:lstStyle/>
                  <a:p>
                    <a:r>
                      <a:rPr lang="ru-RU" smtClean="0">
                        <a:solidFill>
                          <a:srgbClr val="C00000"/>
                        </a:solidFill>
                      </a:rPr>
                      <a:t>+</a:t>
                    </a:r>
                    <a:r>
                      <a:rPr lang="en-US" smtClean="0">
                        <a:solidFill>
                          <a:srgbClr val="C00000"/>
                        </a:solidFill>
                      </a:rPr>
                      <a:t>26,0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Дефицит, профицит</c:v>
                </c:pt>
              </c:strCache>
            </c:strRef>
          </c:cat>
          <c:val>
            <c:numRef>
              <c:f>Sheet1!$B$2:$B$4</c:f>
              <c:numCache>
                <c:formatCode>#,##0.0</c:formatCode>
                <c:ptCount val="3"/>
                <c:pt idx="0">
                  <c:v>1702.2</c:v>
                </c:pt>
                <c:pt idx="1">
                  <c:v>1676.2</c:v>
                </c:pt>
                <c:pt idx="2">
                  <c:v>26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за 2024 год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hade val="51000"/>
                    <a:satMod val="130000"/>
                  </a:schemeClr>
                </a:gs>
                <a:gs pos="80000">
                  <a:schemeClr val="accent4">
                    <a:shade val="93000"/>
                    <a:satMod val="130000"/>
                  </a:schemeClr>
                </a:gs>
                <a:gs pos="100000">
                  <a:schemeClr val="accent4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20400000"/>
              </a:lightRig>
            </a:scene3d>
            <a:sp3d contourW="6350">
              <a:bevelT w="41275" h="19050" prst="angle"/>
              <a:contourClr>
                <a:schemeClr val="accent4">
                  <a:shade val="25000"/>
                  <a:satMod val="1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0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358473084134641E-3"/>
                  <c:y val="0.1359440451080756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Дефицит, профицит</c:v>
                </c:pt>
              </c:strCache>
            </c:strRef>
          </c:cat>
          <c:val>
            <c:numRef>
              <c:f>Sheet1!$C$2:$C$4</c:f>
              <c:numCache>
                <c:formatCode>#,##0.0</c:formatCode>
                <c:ptCount val="3"/>
                <c:pt idx="0">
                  <c:v>2063.6999999999998</c:v>
                </c:pt>
                <c:pt idx="1">
                  <c:v>2065.3000000000002</c:v>
                </c:pt>
                <c:pt idx="2">
                  <c:v>-1.57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5"/>
        <c:overlap val="27"/>
        <c:axId val="167624704"/>
        <c:axId val="167925632"/>
      </c:barChart>
      <c:catAx>
        <c:axId val="167624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cap="none" spc="20" normalizeH="0" baseline="0">
                <a:solidFill>
                  <a:srgbClr val="336699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7925632"/>
        <c:crosses val="autoZero"/>
        <c:auto val="1"/>
        <c:lblAlgn val="ctr"/>
        <c:lblOffset val="100"/>
        <c:noMultiLvlLbl val="0"/>
      </c:catAx>
      <c:valAx>
        <c:axId val="167925632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one"/>
        <c:crossAx val="167624704"/>
        <c:crosses val="autoZero"/>
        <c:crossBetween val="between"/>
        <c:minorUnit val="1"/>
      </c:valAx>
      <c:dTable>
        <c:showHorzBorder val="1"/>
        <c:showVertBorder val="1"/>
        <c:showOutline val="1"/>
        <c:showKeys val="1"/>
      </c:dTable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873893519626255"/>
          <c:y val="4.9547188917228653E-2"/>
          <c:w val="0.82424627819899043"/>
          <c:h val="0.8099447644087081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Безвозмездные
поступления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 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Sheet1!$B$2:$B$5</c:f>
              <c:numCache>
                <c:formatCode>#,##0.0</c:formatCode>
                <c:ptCount val="4"/>
                <c:pt idx="0">
                  <c:v>1515.5</c:v>
                </c:pt>
                <c:pt idx="1">
                  <c:v>1553.8</c:v>
                </c:pt>
                <c:pt idx="2">
                  <c:v>1883.5</c:v>
                </c:pt>
                <c:pt idx="3">
                  <c:v>1851.6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Неналоговые
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2624614638608476E-3"/>
                  <c:y val="3.074638173190414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2624614638608476E-3"/>
                  <c:y val="2.45971053855233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3.279614051403108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3.279614051403108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 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Sheet1!$C$2:$C$5</c:f>
              <c:numCache>
                <c:formatCode>#,##0.0</c:formatCode>
                <c:ptCount val="4"/>
                <c:pt idx="0">
                  <c:v>54</c:v>
                </c:pt>
                <c:pt idx="1">
                  <c:v>44.6</c:v>
                </c:pt>
                <c:pt idx="2">
                  <c:v>49</c:v>
                </c:pt>
                <c:pt idx="3">
                  <c:v>47.7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Налоговые
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2624614638608476E-3"/>
                  <c:y val="-1.4348311474888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2624614638608476E-3"/>
                  <c:y val="-1.844782903914252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1.639807025701554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1.639807025701554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 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Sheet1!$D$2:$D$5</c:f>
              <c:numCache>
                <c:formatCode>#,##0.0</c:formatCode>
                <c:ptCount val="4"/>
                <c:pt idx="0">
                  <c:v>132.69999999999999</c:v>
                </c:pt>
                <c:pt idx="1">
                  <c:v>154.5</c:v>
                </c:pt>
                <c:pt idx="2">
                  <c:v>165.5</c:v>
                </c:pt>
                <c:pt idx="3">
                  <c:v>164.4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5"/>
        <c:overlap val="100"/>
        <c:axId val="217004672"/>
        <c:axId val="217801856"/>
      </c:barChart>
      <c:catAx>
        <c:axId val="217004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vert="horz"/>
          <a:lstStyle/>
          <a:p>
            <a:pPr>
              <a:defRPr sz="1200" b="0"/>
            </a:pPr>
            <a:endParaRPr lang="ru-RU"/>
          </a:p>
        </c:txPr>
        <c:crossAx val="217801856"/>
        <c:crosses val="autoZero"/>
        <c:auto val="1"/>
        <c:lblAlgn val="ctr"/>
        <c:lblOffset val="100"/>
        <c:noMultiLvlLbl val="0"/>
      </c:catAx>
      <c:valAx>
        <c:axId val="217801856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one"/>
        <c:crossAx val="217004672"/>
        <c:crosses val="autoZero"/>
        <c:crossBetween val="between"/>
        <c:minorUnit val="1"/>
      </c:valAx>
    </c:plotArea>
    <c:legend>
      <c:legendPos val="l"/>
      <c:layout>
        <c:manualLayout>
          <c:xMode val="edge"/>
          <c:yMode val="edge"/>
          <c:x val="1.2624614638608478E-2"/>
          <c:y val="0.24799853966791649"/>
          <c:w val="0.13250049976574879"/>
          <c:h val="0.20017008155941773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36890893408192"/>
          <c:y val="5.1596987180463023E-2"/>
          <c:w val="0.82424627819899055"/>
          <c:h val="0.8099447644087082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Прочие
налоговые
доходы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20400000"/>
              </a:lightRig>
            </a:scene3d>
            <a:sp3d contourW="6350">
              <a:bevelT w="41275" h="19050" prst="angle"/>
              <a:contourClr>
                <a:schemeClr val="accent6">
                  <a:shade val="25000"/>
                  <a:satMod val="150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0"/>
                  <c:y val="-2.428807570229831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2624614638608476E-3"/>
                  <c:y val="-2.428807570229831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1.214403785114915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2624614638608476E-3"/>
                  <c:y val="-2.428807570229831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 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Sheet1!$B$2:$B$5</c:f>
              <c:numCache>
                <c:formatCode>#,##0.0</c:formatCode>
                <c:ptCount val="4"/>
                <c:pt idx="0">
                  <c:v>3.2</c:v>
                </c:pt>
                <c:pt idx="1">
                  <c:v>2.9</c:v>
                </c:pt>
                <c:pt idx="2">
                  <c:v>9.6</c:v>
                </c:pt>
                <c:pt idx="3">
                  <c:v>9.6999999999999993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Налоги на
совокупный
доход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-4.048012617049719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2624614638608476E-3"/>
                  <c:y val="-4.048012617049726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3.643211355344754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2624614638608476E-3"/>
                  <c:y val="-3.23841009363977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 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Sheet1!$C$2:$C$5</c:f>
              <c:numCache>
                <c:formatCode>#,##0.0</c:formatCode>
                <c:ptCount val="4"/>
                <c:pt idx="0">
                  <c:v>33.1</c:v>
                </c:pt>
                <c:pt idx="1">
                  <c:v>50.5</c:v>
                </c:pt>
                <c:pt idx="2">
                  <c:v>43.6</c:v>
                </c:pt>
                <c:pt idx="3">
                  <c:v>43.1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Налог на
доходы
физических
лиц
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-1.619205046819887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 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Sheet1!$D$2:$D$5</c:f>
              <c:numCache>
                <c:formatCode>#,##0.0</c:formatCode>
                <c:ptCount val="4"/>
                <c:pt idx="0">
                  <c:v>96.4</c:v>
                </c:pt>
                <c:pt idx="1">
                  <c:v>101.1</c:v>
                </c:pt>
                <c:pt idx="2">
                  <c:v>112.3</c:v>
                </c:pt>
                <c:pt idx="3">
                  <c:v>111.6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5"/>
        <c:overlap val="100"/>
        <c:axId val="218834048"/>
        <c:axId val="218835584"/>
      </c:barChart>
      <c:catAx>
        <c:axId val="2188340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vert="horz"/>
          <a:lstStyle/>
          <a:p>
            <a:pPr>
              <a:defRPr sz="1000" b="0"/>
            </a:pPr>
            <a:endParaRPr lang="ru-RU"/>
          </a:p>
        </c:txPr>
        <c:crossAx val="218835584"/>
        <c:crosses val="autoZero"/>
        <c:auto val="1"/>
        <c:lblAlgn val="ctr"/>
        <c:lblOffset val="100"/>
        <c:noMultiLvlLbl val="0"/>
      </c:catAx>
      <c:valAx>
        <c:axId val="218835584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one"/>
        <c:crossAx val="218834048"/>
        <c:crosses val="autoZero"/>
        <c:crossBetween val="between"/>
        <c:minorUnit val="1"/>
      </c:valAx>
    </c:plotArea>
    <c:legend>
      <c:legendPos val="l"/>
      <c:legendEntry>
        <c:idx val="1"/>
        <c:txPr>
          <a:bodyPr/>
          <a:lstStyle/>
          <a:p>
            <a:pPr algn="just">
              <a:lnSpc>
                <a:spcPct val="100000"/>
              </a:lnSpc>
              <a:defRPr sz="1000"/>
            </a:pPr>
            <a:endParaRPr lang="ru-RU"/>
          </a:p>
        </c:txPr>
      </c:legendEntry>
      <c:layout>
        <c:manualLayout>
          <c:xMode val="edge"/>
          <c:yMode val="edge"/>
          <c:x val="0"/>
          <c:y val="0.39144058888065136"/>
          <c:w val="0.13686861643070733"/>
          <c:h val="0.60565121685809231"/>
        </c:manualLayout>
      </c:layout>
      <c:overlay val="0"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448662302791342"/>
          <c:y val="5.3697046123389373E-2"/>
          <c:w val="0.74218628304803524"/>
          <c:h val="0.8687467641100511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Штрафы, санкции, возмещение ущерба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txPr>
              <a:bodyPr/>
              <a:lstStyle/>
              <a:p>
                <a:pPr>
                  <a:defRPr sz="1200">
                    <a:latin typeface="Verdana" pitchFamily="34" charset="0"/>
                    <a:ea typeface="Verdana" pitchFamily="34" charset="0"/>
                    <a:cs typeface="Verdana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1.5</c:v>
                </c:pt>
                <c:pt idx="1">
                  <c:v>0.3</c:v>
                </c:pt>
                <c:pt idx="2">
                  <c:v>3.5</c:v>
                </c:pt>
                <c:pt idx="3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Доходы от продажи имущества и земельных участков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>
                    <a:latin typeface="Verdana" pitchFamily="34" charset="0"/>
                    <a:ea typeface="Verdana" pitchFamily="34" charset="0"/>
                    <a:cs typeface="Verdana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14.1</c:v>
                </c:pt>
                <c:pt idx="1">
                  <c:v>6.6</c:v>
                </c:pt>
                <c:pt idx="2">
                  <c:v>5.3</c:v>
                </c:pt>
                <c:pt idx="3">
                  <c:v>5.3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Доходы от оказания платных услуг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>
                    <a:latin typeface="Verdana" pitchFamily="34" charset="0"/>
                    <a:ea typeface="Verdana" pitchFamily="34" charset="0"/>
                    <a:cs typeface="Verdana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8.8000000000000007</c:v>
                </c:pt>
                <c:pt idx="1">
                  <c:v>10.8</c:v>
                </c:pt>
                <c:pt idx="2">
                  <c:v>9.9</c:v>
                </c:pt>
                <c:pt idx="3">
                  <c:v>9.1999999999999993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Плата за негативное воздействие на окружающую среду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txPr>
              <a:bodyPr/>
              <a:lstStyle/>
              <a:p>
                <a:pPr>
                  <a:defRPr sz="1200">
                    <a:latin typeface="Verdana" pitchFamily="34" charset="0"/>
                    <a:ea typeface="Verdana" pitchFamily="34" charset="0"/>
                    <a:cs typeface="Verdana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Sheet1!$E$2:$E$5</c:f>
              <c:numCache>
                <c:formatCode>#,##0.0</c:formatCode>
                <c:ptCount val="4"/>
                <c:pt idx="0">
                  <c:v>0.7</c:v>
                </c:pt>
                <c:pt idx="1">
                  <c:v>0.7</c:v>
                </c:pt>
                <c:pt idx="2">
                  <c:v>0.7</c:v>
                </c:pt>
                <c:pt idx="3">
                  <c:v>0.4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Доходы от сдачи в аренду имущества и прочие поступления от использования имущества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>
                    <a:latin typeface="Verdana" pitchFamily="34" charset="0"/>
                    <a:ea typeface="Verdana" pitchFamily="34" charset="0"/>
                    <a:cs typeface="Verdana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Sheet1!$F$2:$F$5</c:f>
              <c:numCache>
                <c:formatCode>#,##0.0</c:formatCode>
                <c:ptCount val="4"/>
                <c:pt idx="0">
                  <c:v>3.5</c:v>
                </c:pt>
                <c:pt idx="1">
                  <c:v>3.1</c:v>
                </c:pt>
                <c:pt idx="2">
                  <c:v>6.5</c:v>
                </c:pt>
                <c:pt idx="3">
                  <c:v>6.5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Доходы, получаемые в виде арендной платы за земли
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200">
                    <a:latin typeface="Verdana" pitchFamily="34" charset="0"/>
                    <a:ea typeface="Verdana" pitchFamily="34" charset="0"/>
                    <a:cs typeface="Verdana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Sheet1!$G$2:$G$5</c:f>
              <c:numCache>
                <c:formatCode>#,##0.0</c:formatCode>
                <c:ptCount val="4"/>
                <c:pt idx="0">
                  <c:v>25.4</c:v>
                </c:pt>
                <c:pt idx="1">
                  <c:v>23.1</c:v>
                </c:pt>
                <c:pt idx="2">
                  <c:v>23.1</c:v>
                </c:pt>
                <c:pt idx="3">
                  <c:v>22.8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5"/>
        <c:overlap val="100"/>
        <c:axId val="219953792"/>
        <c:axId val="220299264"/>
      </c:barChart>
      <c:catAx>
        <c:axId val="2199537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vert="horz"/>
          <a:lstStyle/>
          <a:p>
            <a:pPr>
              <a:defRPr sz="1000" b="0"/>
            </a:pPr>
            <a:endParaRPr lang="ru-RU"/>
          </a:p>
        </c:txPr>
        <c:crossAx val="220299264"/>
        <c:crosses val="autoZero"/>
        <c:auto val="1"/>
        <c:lblAlgn val="ctr"/>
        <c:lblOffset val="100"/>
        <c:noMultiLvlLbl val="0"/>
      </c:catAx>
      <c:valAx>
        <c:axId val="2202992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19953792"/>
        <c:crosses val="autoZero"/>
        <c:crossBetween val="between"/>
        <c:minorUnit val="1"/>
      </c:valAx>
    </c:plotArea>
    <c:legend>
      <c:legendPos val="l"/>
      <c:legendEntry>
        <c:idx val="4"/>
        <c:txPr>
          <a:bodyPr/>
          <a:lstStyle/>
          <a:p>
            <a:pPr algn="just">
              <a:lnSpc>
                <a:spcPct val="100000"/>
              </a:lnSpc>
              <a:defRPr sz="1000"/>
            </a:pPr>
            <a:endParaRPr lang="ru-RU"/>
          </a:p>
        </c:txPr>
      </c:legendEntry>
      <c:layout>
        <c:manualLayout>
          <c:xMode val="edge"/>
          <c:yMode val="edge"/>
          <c:x val="1.5149537566330175E-2"/>
          <c:y val="0.36203951146681168"/>
          <c:w val="0.20329973628472306"/>
          <c:h val="0.63796048853318865"/>
        </c:manualLayout>
      </c:layout>
      <c:overlay val="0"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448662302791342"/>
          <c:y val="5.3697046123389373E-2"/>
          <c:w val="0.74218628304803524"/>
          <c:h val="0.8687467641100511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Штрафы, санкции, возмещение ущерба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txPr>
              <a:bodyPr/>
              <a:lstStyle/>
              <a:p>
                <a:pPr>
                  <a:defRPr sz="1200">
                    <a:latin typeface="Verdana" pitchFamily="34" charset="0"/>
                    <a:ea typeface="Verdana" pitchFamily="34" charset="0"/>
                    <a:cs typeface="Verdana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1.5</c:v>
                </c:pt>
                <c:pt idx="1">
                  <c:v>0.3</c:v>
                </c:pt>
                <c:pt idx="2">
                  <c:v>3.5</c:v>
                </c:pt>
                <c:pt idx="3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Доходы от продажи имущества и земельных участков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>
                    <a:latin typeface="Verdana" pitchFamily="34" charset="0"/>
                    <a:ea typeface="Verdana" pitchFamily="34" charset="0"/>
                    <a:cs typeface="Verdana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14.1</c:v>
                </c:pt>
                <c:pt idx="1">
                  <c:v>6.6</c:v>
                </c:pt>
                <c:pt idx="2">
                  <c:v>5.3</c:v>
                </c:pt>
                <c:pt idx="3">
                  <c:v>5.3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Доходы от оказания платных услуг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>
                    <a:latin typeface="Verdana" pitchFamily="34" charset="0"/>
                    <a:ea typeface="Verdana" pitchFamily="34" charset="0"/>
                    <a:cs typeface="Verdana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8.8000000000000007</c:v>
                </c:pt>
                <c:pt idx="1">
                  <c:v>10.8</c:v>
                </c:pt>
                <c:pt idx="2">
                  <c:v>9.9</c:v>
                </c:pt>
                <c:pt idx="3">
                  <c:v>9.1999999999999993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Плата за негативное воздействие на окружающую среду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txPr>
              <a:bodyPr/>
              <a:lstStyle/>
              <a:p>
                <a:pPr>
                  <a:defRPr sz="1200">
                    <a:latin typeface="Verdana" pitchFamily="34" charset="0"/>
                    <a:ea typeface="Verdana" pitchFamily="34" charset="0"/>
                    <a:cs typeface="Verdana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Sheet1!$E$2:$E$5</c:f>
              <c:numCache>
                <c:formatCode>#,##0.0</c:formatCode>
                <c:ptCount val="4"/>
                <c:pt idx="0">
                  <c:v>0.7</c:v>
                </c:pt>
                <c:pt idx="1">
                  <c:v>0.7</c:v>
                </c:pt>
                <c:pt idx="2">
                  <c:v>0.7</c:v>
                </c:pt>
                <c:pt idx="3">
                  <c:v>0.4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Доходы от сдачи в аренду имущества и прочие поступления от использования имущества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>
                    <a:latin typeface="Verdana" pitchFamily="34" charset="0"/>
                    <a:ea typeface="Verdana" pitchFamily="34" charset="0"/>
                    <a:cs typeface="Verdana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Sheet1!$F$2:$F$5</c:f>
              <c:numCache>
                <c:formatCode>#,##0.0</c:formatCode>
                <c:ptCount val="4"/>
                <c:pt idx="0">
                  <c:v>3.5</c:v>
                </c:pt>
                <c:pt idx="1">
                  <c:v>3.1</c:v>
                </c:pt>
                <c:pt idx="2">
                  <c:v>6.5</c:v>
                </c:pt>
                <c:pt idx="3">
                  <c:v>6.5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Доходы, получаемые в виде арендной платы за земли
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200">
                    <a:latin typeface="Verdana" pitchFamily="34" charset="0"/>
                    <a:ea typeface="Verdana" pitchFamily="34" charset="0"/>
                    <a:cs typeface="Verdana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Sheet1!$G$2:$G$5</c:f>
              <c:numCache>
                <c:formatCode>#,##0.0</c:formatCode>
                <c:ptCount val="4"/>
                <c:pt idx="0">
                  <c:v>25.4</c:v>
                </c:pt>
                <c:pt idx="1">
                  <c:v>23.1</c:v>
                </c:pt>
                <c:pt idx="2">
                  <c:v>23.1</c:v>
                </c:pt>
                <c:pt idx="3">
                  <c:v>22.8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5"/>
        <c:overlap val="100"/>
        <c:axId val="221837568"/>
        <c:axId val="222426624"/>
      </c:barChart>
      <c:catAx>
        <c:axId val="2218375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vert="horz"/>
          <a:lstStyle/>
          <a:p>
            <a:pPr>
              <a:defRPr sz="1000" b="0"/>
            </a:pPr>
            <a:endParaRPr lang="ru-RU"/>
          </a:p>
        </c:txPr>
        <c:crossAx val="222426624"/>
        <c:crosses val="autoZero"/>
        <c:auto val="1"/>
        <c:lblAlgn val="ctr"/>
        <c:lblOffset val="100"/>
        <c:noMultiLvlLbl val="0"/>
      </c:catAx>
      <c:valAx>
        <c:axId val="2224266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21837568"/>
        <c:crosses val="autoZero"/>
        <c:crossBetween val="between"/>
        <c:minorUnit val="1"/>
      </c:valAx>
    </c:plotArea>
    <c:legend>
      <c:legendPos val="l"/>
      <c:legendEntry>
        <c:idx val="4"/>
        <c:txPr>
          <a:bodyPr/>
          <a:lstStyle/>
          <a:p>
            <a:pPr algn="just">
              <a:lnSpc>
                <a:spcPct val="100000"/>
              </a:lnSpc>
              <a:defRPr sz="1000"/>
            </a:pPr>
            <a:endParaRPr lang="ru-RU"/>
          </a:p>
        </c:txPr>
      </c:legendEntry>
      <c:layout>
        <c:manualLayout>
          <c:xMode val="edge"/>
          <c:yMode val="edge"/>
          <c:x val="1.5149537566330175E-2"/>
          <c:y val="0.36203951146681168"/>
          <c:w val="0.20329973628472306"/>
          <c:h val="0.63796048853318865"/>
        </c:manualLayout>
      </c:layout>
      <c:overlay val="0"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448662302791342"/>
          <c:y val="5.3697046123389373E-2"/>
          <c:w val="0.74218628304803524"/>
          <c:h val="0.8687467641100511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Прочие расходы</c:v>
                </c:pt>
              </c:strCache>
            </c:strRef>
          </c:tx>
          <c:spPr>
            <a:solidFill>
              <a:srgbClr val="E8B7B7"/>
            </a:solidFill>
          </c:spPr>
          <c:invertIfNegative val="0"/>
          <c:dLbls>
            <c:txPr>
              <a:bodyPr/>
              <a:lstStyle/>
              <a:p>
                <a:pPr>
                  <a:defRPr sz="1200" b="1">
                    <a:latin typeface="Verdana" pitchFamily="34" charset="0"/>
                    <a:ea typeface="Verdana" pitchFamily="34" charset="0"/>
                    <a:cs typeface="Verdana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 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308.5</c:v>
                </c:pt>
                <c:pt idx="1">
                  <c:v>219.29999999999995</c:v>
                </c:pt>
                <c:pt idx="2">
                  <c:v>545.20000000000005</c:v>
                </c:pt>
                <c:pt idx="3">
                  <c:v>511.89999999999964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Горизонтальные субсидии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1.05003647016432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26004376419719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2579437864229179E-17"/>
                  <c:y val="1.47005105823006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1.47005105823006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Verdana" pitchFamily="34" charset="0"/>
                    <a:ea typeface="Verdana" pitchFamily="34" charset="0"/>
                    <a:cs typeface="Verdana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 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3.2</c:v>
                </c:pt>
                <c:pt idx="1">
                  <c:v>3.4</c:v>
                </c:pt>
                <c:pt idx="2">
                  <c:v>3.4</c:v>
                </c:pt>
                <c:pt idx="3">
                  <c:v>3.4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МБТ сельсоветам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>
                    <a:latin typeface="Verdana" pitchFamily="34" charset="0"/>
                    <a:ea typeface="Verdana" pitchFamily="34" charset="0"/>
                    <a:cs typeface="Verdana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 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163.4</c:v>
                </c:pt>
                <c:pt idx="1">
                  <c:v>87.5</c:v>
                </c:pt>
                <c:pt idx="2">
                  <c:v>114.6</c:v>
                </c:pt>
                <c:pt idx="3">
                  <c:v>111.9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Коммунальные услуги</c:v>
                </c:pt>
              </c:strCache>
            </c:strRef>
          </c:tx>
          <c:spPr>
            <a:solidFill>
              <a:sysClr val="window" lastClr="FFFFFF">
                <a:lumMod val="85000"/>
              </a:sysClr>
            </a:solidFill>
          </c:spPr>
          <c:invertIfNegative val="0"/>
          <c:dLbls>
            <c:txPr>
              <a:bodyPr/>
              <a:lstStyle/>
              <a:p>
                <a:pPr>
                  <a:defRPr sz="1200" b="1">
                    <a:latin typeface="Verdana" pitchFamily="34" charset="0"/>
                    <a:ea typeface="Verdana" pitchFamily="34" charset="0"/>
                    <a:cs typeface="Verdana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 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Sheet1!$E$2:$E$5</c:f>
              <c:numCache>
                <c:formatCode>#,##0.0</c:formatCode>
                <c:ptCount val="4"/>
                <c:pt idx="0">
                  <c:v>132.6</c:v>
                </c:pt>
                <c:pt idx="1">
                  <c:v>173.8</c:v>
                </c:pt>
                <c:pt idx="2">
                  <c:v>171.4</c:v>
                </c:pt>
                <c:pt idx="3">
                  <c:v>140.5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Фонд оплаты труда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>
                    <a:latin typeface="Verdana" pitchFamily="34" charset="0"/>
                    <a:ea typeface="Verdana" pitchFamily="34" charset="0"/>
                    <a:cs typeface="Verdana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Исполнение
за 2023 год</c:v>
                </c:pt>
                <c:pt idx="1">
                  <c:v>Первоначальный
план на 2024 г.</c:v>
                </c:pt>
                <c:pt idx="2">
                  <c:v>Уточненный
план на 2024 г.</c:v>
                </c:pt>
                <c:pt idx="3">
                  <c:v>Исполнение
за 2024 год</c:v>
                </c:pt>
              </c:strCache>
            </c:strRef>
          </c:cat>
          <c:val>
            <c:numRef>
              <c:f>Sheet1!$F$2:$F$5</c:f>
              <c:numCache>
                <c:formatCode>#,##0.0</c:formatCode>
                <c:ptCount val="4"/>
                <c:pt idx="0">
                  <c:v>1068.5</c:v>
                </c:pt>
                <c:pt idx="1">
                  <c:v>1268.9000000000001</c:v>
                </c:pt>
                <c:pt idx="2">
                  <c:v>1306.2</c:v>
                </c:pt>
                <c:pt idx="3">
                  <c:v>1297.5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5"/>
        <c:overlap val="100"/>
        <c:axId val="223835648"/>
        <c:axId val="224314112"/>
      </c:barChart>
      <c:catAx>
        <c:axId val="223835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vert="horz"/>
          <a:lstStyle/>
          <a:p>
            <a:pPr>
              <a:defRPr sz="1000" b="0">
                <a:latin typeface="Verdana" pitchFamily="34" charset="0"/>
                <a:ea typeface="Verdana" pitchFamily="34" charset="0"/>
                <a:cs typeface="Verdana" pitchFamily="34" charset="0"/>
              </a:defRPr>
            </a:pPr>
            <a:endParaRPr lang="ru-RU"/>
          </a:p>
        </c:txPr>
        <c:crossAx val="224314112"/>
        <c:crosses val="autoZero"/>
        <c:auto val="1"/>
        <c:lblAlgn val="ctr"/>
        <c:lblOffset val="100"/>
        <c:noMultiLvlLbl val="0"/>
      </c:catAx>
      <c:valAx>
        <c:axId val="2243141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23835648"/>
        <c:crosses val="autoZero"/>
        <c:crossBetween val="between"/>
        <c:minorUnit val="1"/>
      </c:valAx>
    </c:plotArea>
    <c:legend>
      <c:legendPos val="l"/>
      <c:legendEntry>
        <c:idx val="3"/>
        <c:txPr>
          <a:bodyPr/>
          <a:lstStyle/>
          <a:p>
            <a:pPr algn="just">
              <a:lnSpc>
                <a:spcPct val="100000"/>
              </a:lnSpc>
              <a:defRPr sz="1100">
                <a:latin typeface="Verdana" pitchFamily="34" charset="0"/>
                <a:ea typeface="Verdana" pitchFamily="34" charset="0"/>
                <a:cs typeface="Verdana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1.8936921957912717E-2"/>
          <c:y val="0.7022513278000545"/>
          <c:w val="0.21284215563605044"/>
          <c:h val="0.20198733044184708"/>
        </c:manualLayout>
      </c:layout>
      <c:overlay val="0"/>
      <c:txPr>
        <a:bodyPr/>
        <a:lstStyle/>
        <a:p>
          <a:pPr>
            <a:defRPr sz="1100">
              <a:latin typeface="Verdana" pitchFamily="34" charset="0"/>
              <a:ea typeface="Verdana" pitchFamily="34" charset="0"/>
              <a:cs typeface="Verdana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  <c:spPr>
        <a:ln>
          <a:solidFill>
            <a:schemeClr val="tx1">
              <a:lumMod val="50000"/>
              <a:lumOff val="50000"/>
            </a:schemeClr>
          </a:solidFill>
        </a:ln>
      </c:spPr>
    </c:floor>
    <c:sideWall>
      <c:thickness val="0"/>
      <c:spPr>
        <a:ln>
          <a:noFill/>
        </a:ln>
      </c:spPr>
    </c:sideWall>
    <c:backWall>
      <c:thickness val="0"/>
      <c:spPr>
        <a:ln>
          <a:noFill/>
        </a:ln>
      </c:spPr>
    </c:backWall>
    <c:plotArea>
      <c:layout>
        <c:manualLayout>
          <c:layoutTarget val="inner"/>
          <c:xMode val="edge"/>
          <c:yMode val="edge"/>
          <c:x val="0.24056993667370291"/>
          <c:y val="7.9132767299359918E-2"/>
          <c:w val="0.74532051994222859"/>
          <c:h val="0.8575473095581972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 2024 год</c:v>
                </c:pt>
              </c:strCache>
            </c:strRef>
          </c:tx>
          <c:spPr>
            <a:solidFill>
              <a:sysClr val="window" lastClr="FFFFFF">
                <a:lumMod val="65000"/>
              </a:sysClr>
            </a:solidFill>
            <a:ln w="25400" cap="flat" cmpd="sng" algn="ctr">
              <a:solidFill>
                <a:schemeClr val="bg1"/>
              </a:solidFill>
              <a:prstDash val="solid"/>
            </a:ln>
            <a:effectLst/>
          </c:spPr>
          <c:invertIfNegative val="0"/>
          <c:dLbls>
            <c:dLbl>
              <c:idx val="0"/>
              <c:layout>
                <c:manualLayout>
                  <c:x val="9.6862694268538066E-3"/>
                  <c:y val="-8.17061227246631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609932229752249E-2"/>
                  <c:y val="-6.94088908401157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506270908170696E-2"/>
                  <c:y val="-0.129514932513818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0" vert="horz"/>
              <a:lstStyle/>
              <a:p>
                <a:pPr>
                  <a:defRPr sz="1000" b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Консолидированный бюджет</c:v>
                </c:pt>
                <c:pt idx="1">
                  <c:v>Бюджет района</c:v>
                </c:pt>
                <c:pt idx="2">
                  <c:v>Бюджет сельских поселений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2218.672</c:v>
                </c:pt>
                <c:pt idx="1">
                  <c:v>2140.8319999999999</c:v>
                </c:pt>
                <c:pt idx="2">
                  <c:v>324.19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2024 год</c:v>
                </c:pt>
              </c:strCache>
            </c:strRef>
          </c:tx>
          <c:spPr>
            <a:solidFill>
              <a:srgbClr val="E8B7B7">
                <a:lumMod val="50000"/>
              </a:srgbClr>
            </a:soli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130000" dist="101600" dir="2700000" algn="tl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2.5083632682788331E-2"/>
                  <c:y val="-8.17061227246631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4299306249922849E-2"/>
                  <c:y val="-7.87623968570238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2329772000641904E-2"/>
                  <c:y val="-0.129180597300552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0" vert="horz"/>
              <a:lstStyle/>
              <a:p>
                <a:pPr>
                  <a:defRPr sz="1000" b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Консолидированный бюджет</c:v>
                </c:pt>
                <c:pt idx="1">
                  <c:v>Бюджет района</c:v>
                </c:pt>
                <c:pt idx="2">
                  <c:v>Бюджет сельских поселений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2134.5340000000001</c:v>
                </c:pt>
                <c:pt idx="1">
                  <c:v>2065.2539999999999</c:v>
                </c:pt>
                <c:pt idx="2">
                  <c:v>291.29599999999999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8"/>
        <c:shape val="box"/>
        <c:axId val="232385152"/>
        <c:axId val="232477056"/>
        <c:axId val="0"/>
      </c:bar3DChart>
      <c:catAx>
        <c:axId val="232385152"/>
        <c:scaling>
          <c:orientation val="minMax"/>
        </c:scaling>
        <c:delete val="1"/>
        <c:axPos val="b"/>
        <c:majorTickMark val="out"/>
        <c:minorTickMark val="none"/>
        <c:tickLblPos val="none"/>
        <c:crossAx val="232477056"/>
        <c:crosses val="autoZero"/>
        <c:auto val="1"/>
        <c:lblAlgn val="ctr"/>
        <c:lblOffset val="100"/>
        <c:noMultiLvlLbl val="0"/>
      </c:catAx>
      <c:valAx>
        <c:axId val="232477056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#,##0" sourceLinked="1"/>
        <c:majorTickMark val="out"/>
        <c:minorTickMark val="none"/>
        <c:tickLblPos val="none"/>
        <c:crossAx val="232385152"/>
        <c:crosses val="autoZero"/>
        <c:crossBetween val="between"/>
      </c:valAx>
    </c:plotArea>
    <c:legend>
      <c:legendPos val="l"/>
      <c:layout>
        <c:manualLayout>
          <c:xMode val="edge"/>
          <c:yMode val="edge"/>
          <c:x val="0.12900153951148285"/>
          <c:y val="0.52604775252439961"/>
          <c:w val="0.21298837166240789"/>
          <c:h val="0.36454824125239643"/>
        </c:manualLayout>
      </c:layout>
      <c:overlay val="0"/>
      <c:txPr>
        <a:bodyPr/>
        <a:lstStyle/>
        <a:p>
          <a:pPr>
            <a:defRPr sz="900"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800">
          <a:solidFill>
            <a:schemeClr val="accent3">
              <a:lumMod val="50000"/>
            </a:schemeClr>
          </a:solidFill>
        </a:defRPr>
      </a:pPr>
      <a:endParaRPr lang="ru-RU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0480164039744376"/>
          <c:y val="5.7571380957671366E-3"/>
          <c:w val="0.58330092952634893"/>
          <c:h val="0.9258799022330852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отрасли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10"/>
              <c:layout>
                <c:manualLayout>
                  <c:x val="-3.6387734767159858E-3"/>
                  <c:y val="1.223142629024693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0.15336460200074378"/>
                  <c:y val="8.7531463383645162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Лист1!$A$2:$A$14</c:f>
              <c:strCache>
                <c:ptCount val="13"/>
                <c:pt idx="0">
                  <c:v>Обслуживание муниципального долга</c:v>
                </c:pt>
                <c:pt idx="1">
                  <c:v>Здравоохранение</c:v>
                </c:pt>
                <c:pt idx="2">
                  <c:v>(0,2%) Национальная оборона</c:v>
                </c:pt>
                <c:pt idx="3">
                  <c:v>(0,3%) Национальная безопасность и правоохран. деятельность</c:v>
                </c:pt>
                <c:pt idx="4">
                  <c:v>(1,0%) Охрана окружающей среды</c:v>
                </c:pt>
                <c:pt idx="5">
                  <c:v>(1,2%) Физическая культура и спорт</c:v>
                </c:pt>
                <c:pt idx="6">
                  <c:v>(2,2%) Социальная политика</c:v>
                </c:pt>
                <c:pt idx="7">
                  <c:v>(4,1%) МБТ</c:v>
                </c:pt>
                <c:pt idx="8">
                  <c:v>(4,7%) Национальная экономика</c:v>
                </c:pt>
                <c:pt idx="9">
                  <c:v>(6,6%) Общегосударственные вопросы</c:v>
                </c:pt>
                <c:pt idx="10">
                  <c:v>(8,4%) ЖКХ</c:v>
                </c:pt>
                <c:pt idx="11">
                  <c:v>(11,7%) Культура, кинематография</c:v>
                </c:pt>
                <c:pt idx="12">
                  <c:v>(59,6%) Образование</c:v>
                </c:pt>
              </c:strCache>
            </c:strRef>
          </c:cat>
          <c:val>
            <c:numRef>
              <c:f>Лист1!$B$2:$B$14</c:f>
              <c:numCache>
                <c:formatCode>#,##0</c:formatCode>
                <c:ptCount val="13"/>
                <c:pt idx="0">
                  <c:v>2E-3</c:v>
                </c:pt>
                <c:pt idx="1">
                  <c:v>5.1000000000000004E-3</c:v>
                </c:pt>
                <c:pt idx="2">
                  <c:v>5.0519999999999996</c:v>
                </c:pt>
                <c:pt idx="3">
                  <c:v>6.6310000000000002</c:v>
                </c:pt>
                <c:pt idx="4">
                  <c:v>21.443000000000001</c:v>
                </c:pt>
                <c:pt idx="5">
                  <c:v>25.547999999999998</c:v>
                </c:pt>
                <c:pt idx="6">
                  <c:v>46.119</c:v>
                </c:pt>
                <c:pt idx="7">
                  <c:v>83.966999999999999</c:v>
                </c:pt>
                <c:pt idx="8">
                  <c:v>96.319000000000003</c:v>
                </c:pt>
                <c:pt idx="9">
                  <c:v>135.678</c:v>
                </c:pt>
                <c:pt idx="10">
                  <c:v>173.2</c:v>
                </c:pt>
                <c:pt idx="11">
                  <c:v>241.328</c:v>
                </c:pt>
                <c:pt idx="12">
                  <c:v>1229.9159999999999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4"/>
        <c:axId val="234801792"/>
        <c:axId val="168837888"/>
      </c:barChart>
      <c:catAx>
        <c:axId val="2348017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68837888"/>
        <c:crosses val="autoZero"/>
        <c:auto val="1"/>
        <c:lblAlgn val="ctr"/>
        <c:lblOffset val="100"/>
        <c:noMultiLvlLbl val="0"/>
      </c:catAx>
      <c:valAx>
        <c:axId val="168837888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#,##0" sourceLinked="1"/>
        <c:majorTickMark val="out"/>
        <c:minorTickMark val="none"/>
        <c:tickLblPos val="none"/>
        <c:crossAx val="2348017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/>
      </a:pPr>
      <a:endParaRPr lang="ru-RU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5577647805214638"/>
          <c:y val="4.6815614055034323E-2"/>
          <c:w val="0.45603887579742641"/>
          <c:h val="0.8296832291570395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dPt>
            <c:idx val="0"/>
            <c:bubble3D val="0"/>
            <c:spPr>
              <a:solidFill>
                <a:schemeClr val="accent6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1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2"/>
            <c:bubble3D val="0"/>
            <c:spPr>
              <a:solidFill>
                <a:srgbClr val="92D05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3"/>
            <c:bubble3D val="0"/>
            <c:spPr>
              <a:solidFill>
                <a:schemeClr val="accent5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4"/>
            <c:bubble3D val="0"/>
            <c:spPr>
              <a:solidFill>
                <a:schemeClr val="accent4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5"/>
            <c:bubble3D val="0"/>
            <c:spPr>
              <a:solidFill>
                <a:schemeClr val="bg1">
                  <a:lumMod val="65000"/>
                </a:schemeClr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7"/>
            <c:bubble3D val="0"/>
            <c:spPr>
              <a:solidFill>
                <a:schemeClr val="accent3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9"/>
            <c:bubble3D val="0"/>
            <c:spPr>
              <a:solidFill>
                <a:schemeClr val="bg1">
                  <a:lumMod val="85000"/>
                </a:schemeClr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Lbls>
            <c:delete val="1"/>
          </c:dLbls>
          <c:cat>
            <c:strRef>
              <c:f>Лист1!$A$2:$A$11</c:f>
              <c:strCache>
                <c:ptCount val="10"/>
                <c:pt idx="0">
                  <c:v>Развитие транспортной инфраструктуры Минусинского района
2,9%</c:v>
                </c:pt>
                <c:pt idx="1">
                  <c:v>Содействие развитию сельского хозяйства в Минусинском районе
0,4%</c:v>
                </c:pt>
                <c:pt idx="2">
                  <c:v>Реформирование и модернизация жилищно-коммунального хозяйства
8,5%</c:v>
                </c:pt>
                <c:pt idx="3">
                  <c:v>Молодежь Минусинского района
0,4%</c:v>
                </c:pt>
                <c:pt idx="4">
                  <c:v>Развитие образования Минусинского района
60,5%</c:v>
                </c:pt>
                <c:pt idx="5">
                  <c:v>Развитие культуры в Минусинском районе
11,7%</c:v>
                </c:pt>
                <c:pt idx="6">
                  <c:v>Развитие физической культуры и спорта в Минусинском районе
1,4%</c:v>
                </c:pt>
                <c:pt idx="7">
                  <c:v>Управление муниципальными финансами
4,7%</c:v>
                </c:pt>
                <c:pt idx="8">
                  <c:v>Другие
3,1%</c:v>
                </c:pt>
                <c:pt idx="9">
                  <c:v>Непрограммые расходы
6,4%</c:v>
                </c:pt>
              </c:strCache>
            </c:strRef>
          </c:cat>
          <c:val>
            <c:numRef>
              <c:f>Лист1!$B$2:$B$11</c:f>
              <c:numCache>
                <c:formatCode>#,##0.0</c:formatCode>
                <c:ptCount val="10"/>
                <c:pt idx="0">
                  <c:v>59.1</c:v>
                </c:pt>
                <c:pt idx="1">
                  <c:v>7.3</c:v>
                </c:pt>
                <c:pt idx="2">
                  <c:v>176</c:v>
                </c:pt>
                <c:pt idx="3">
                  <c:v>8.4</c:v>
                </c:pt>
                <c:pt idx="4">
                  <c:v>1249.7</c:v>
                </c:pt>
                <c:pt idx="5">
                  <c:v>241.3</c:v>
                </c:pt>
                <c:pt idx="6">
                  <c:v>29</c:v>
                </c:pt>
                <c:pt idx="7">
                  <c:v>96.8</c:v>
                </c:pt>
                <c:pt idx="8">
                  <c:v>63.3</c:v>
                </c:pt>
                <c:pt idx="9">
                  <c:v>134.30000000000001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20242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Лист1!$A$2:$A$11</c:f>
              <c:strCache>
                <c:ptCount val="10"/>
                <c:pt idx="0">
                  <c:v>Развитие транспортной инфраструктуры Минусинского района
2,9%</c:v>
                </c:pt>
                <c:pt idx="1">
                  <c:v>Содействие развитию сельского хозяйства в Минусинском районе
0,4%</c:v>
                </c:pt>
                <c:pt idx="2">
                  <c:v>Реформирование и модернизация жилищно-коммунального хозяйства
8,5%</c:v>
                </c:pt>
                <c:pt idx="3">
                  <c:v>Молодежь Минусинского района
0,4%</c:v>
                </c:pt>
                <c:pt idx="4">
                  <c:v>Развитие образования Минусинского района
60,5%</c:v>
                </c:pt>
                <c:pt idx="5">
                  <c:v>Развитие культуры в Минусинском районе
11,7%</c:v>
                </c:pt>
                <c:pt idx="6">
                  <c:v>Развитие физической культуры и спорта в Минусинском районе
1,4%</c:v>
                </c:pt>
                <c:pt idx="7">
                  <c:v>Управление муниципальными финансами
4,7%</c:v>
                </c:pt>
                <c:pt idx="8">
                  <c:v>Другие
3,1%</c:v>
                </c:pt>
                <c:pt idx="9">
                  <c:v>Непрограммые расходы
6,4%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2.9</c:v>
                </c:pt>
                <c:pt idx="1">
                  <c:v>0.4</c:v>
                </c:pt>
                <c:pt idx="2">
                  <c:v>8.5</c:v>
                </c:pt>
                <c:pt idx="3">
                  <c:v>0.4</c:v>
                </c:pt>
                <c:pt idx="4">
                  <c:v>60.5</c:v>
                </c:pt>
                <c:pt idx="5">
                  <c:v>11.7</c:v>
                </c:pt>
                <c:pt idx="6">
                  <c:v>1.4</c:v>
                </c:pt>
                <c:pt idx="7">
                  <c:v>4.7</c:v>
                </c:pt>
                <c:pt idx="8">
                  <c:v>3.1</c:v>
                </c:pt>
                <c:pt idx="9">
                  <c:v>6.4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22"/>
      </c:pieChart>
      <c:spPr>
        <a:scene3d>
          <a:camera prst="orthographicFront"/>
          <a:lightRig rig="threePt" dir="t"/>
        </a:scene3d>
        <a:sp3d>
          <a:bevelT w="6350"/>
        </a:sp3d>
      </c:spPr>
    </c:plotArea>
    <c:plotVisOnly val="1"/>
    <c:dispBlanksAs val="zero"/>
    <c:showDLblsOverMax val="0"/>
  </c:chart>
  <c:txPr>
    <a:bodyPr/>
    <a:lstStyle/>
    <a:p>
      <a:pPr algn="just"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F1CEB5-8A8D-4A98-B0B1-EE7F13BD71CC}" type="doc">
      <dgm:prSet loTypeId="urn:microsoft.com/office/officeart/2005/8/layout/lProcess2" loCatId="list" qsTypeId="urn:microsoft.com/office/officeart/2005/8/quickstyle/3d2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936342E1-A018-46C4-84FC-7A42C5E4FC47}">
      <dgm:prSet phldrT="[Текст]" custT="1"/>
      <dgm:spPr>
        <a:xfrm>
          <a:off x="773" y="0"/>
          <a:ext cx="2011160" cy="4084711"/>
        </a:xfrm>
        <a:gradFill rotWithShape="0">
          <a:gsLst>
            <a:gs pos="0">
              <a:srgbClr val="94B6D2">
                <a:tint val="40000"/>
                <a:hueOff val="0"/>
                <a:satOff val="0"/>
                <a:lumOff val="0"/>
                <a:alphaOff val="0"/>
                <a:shade val="60000"/>
              </a:srgbClr>
            </a:gs>
            <a:gs pos="33000">
              <a:srgbClr val="94B6D2">
                <a:tint val="40000"/>
                <a:hueOff val="0"/>
                <a:satOff val="0"/>
                <a:lumOff val="0"/>
                <a:alphaOff val="0"/>
                <a:tint val="86500"/>
              </a:srgbClr>
            </a:gs>
            <a:gs pos="46750">
              <a:srgbClr val="94B6D2">
                <a:tint val="40000"/>
                <a:hueOff val="0"/>
                <a:satOff val="0"/>
                <a:lumOff val="0"/>
                <a:alphaOff val="0"/>
                <a:tint val="71000"/>
                <a:satMod val="112000"/>
              </a:srgbClr>
            </a:gs>
            <a:gs pos="53000">
              <a:srgbClr val="94B6D2">
                <a:tint val="40000"/>
                <a:hueOff val="0"/>
                <a:satOff val="0"/>
                <a:lumOff val="0"/>
                <a:alphaOff val="0"/>
                <a:tint val="71000"/>
                <a:satMod val="112000"/>
              </a:srgbClr>
            </a:gs>
            <a:gs pos="68000">
              <a:srgbClr val="94B6D2">
                <a:tint val="40000"/>
                <a:hueOff val="0"/>
                <a:satOff val="0"/>
                <a:lumOff val="0"/>
                <a:alphaOff val="0"/>
                <a:tint val="86000"/>
              </a:srgbClr>
            </a:gs>
            <a:gs pos="100000">
              <a:srgbClr val="94B6D2">
                <a:tint val="40000"/>
                <a:hueOff val="0"/>
                <a:satOff val="0"/>
                <a:lumOff val="0"/>
                <a:alphaOff val="0"/>
                <a:shade val="60000"/>
              </a:srgbClr>
            </a:gs>
          </a:gsLst>
          <a:lin ang="8350000" scaled="1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ysClr val="window" lastClr="FFFFFF"/>
          </a:contourClr>
        </a:sp3d>
      </dgm:spPr>
      <dgm:t>
        <a:bodyPr/>
        <a:lstStyle/>
        <a:p>
          <a:r>
            <a:rPr lang="ru-RU" sz="11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Федеральный проект «Творческие люди» </a:t>
          </a:r>
        </a:p>
        <a:p>
          <a:r>
            <a:rPr lang="ru-RU" sz="11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Национального проекта «Культура»</a:t>
          </a:r>
          <a:endParaRPr lang="ru-RU" sz="11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gm:t>
    </dgm:pt>
    <dgm:pt modelId="{649687A7-1417-4824-AC03-73967B16250C}" type="parTrans" cxnId="{8F6AA131-9E2A-4605-AF76-97A9C70E0A07}">
      <dgm:prSet/>
      <dgm:spPr/>
      <dgm:t>
        <a:bodyPr/>
        <a:lstStyle/>
        <a:p>
          <a:endParaRPr lang="ru-RU"/>
        </a:p>
      </dgm:t>
    </dgm:pt>
    <dgm:pt modelId="{CDC536D8-C593-47DA-B5A7-F538732C8043}" type="sibTrans" cxnId="{8F6AA131-9E2A-4605-AF76-97A9C70E0A07}">
      <dgm:prSet/>
      <dgm:spPr/>
      <dgm:t>
        <a:bodyPr/>
        <a:lstStyle/>
        <a:p>
          <a:endParaRPr lang="ru-RU"/>
        </a:p>
      </dgm:t>
    </dgm:pt>
    <dgm:pt modelId="{73E152F6-10CC-49A8-B0EC-D1170CF29D47}">
      <dgm:prSet phldrT="[Текст]" custT="1"/>
      <dgm:spPr>
        <a:xfrm>
          <a:off x="93262" y="1276403"/>
          <a:ext cx="1826182" cy="2199426"/>
        </a:xfr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hade val="60000"/>
              </a:sysClr>
            </a:gs>
            <a:gs pos="33000">
              <a:sysClr val="window" lastClr="FFFFFF">
                <a:hueOff val="0"/>
                <a:satOff val="0"/>
                <a:lumOff val="0"/>
                <a:alphaOff val="0"/>
                <a:tint val="86500"/>
              </a:sysClr>
            </a:gs>
            <a:gs pos="46750">
              <a:sysClr val="window" lastClr="FFFFFF">
                <a:hueOff val="0"/>
                <a:satOff val="0"/>
                <a:lumOff val="0"/>
                <a:alphaOff val="0"/>
                <a:tint val="71000"/>
                <a:satMod val="112000"/>
              </a:sysClr>
            </a:gs>
            <a:gs pos="53000">
              <a:sysClr val="window" lastClr="FFFFFF">
                <a:hueOff val="0"/>
                <a:satOff val="0"/>
                <a:lumOff val="0"/>
                <a:alphaOff val="0"/>
                <a:tint val="71000"/>
                <a:satMod val="112000"/>
              </a:sysClr>
            </a:gs>
            <a:gs pos="68000">
              <a:sysClr val="window" lastClr="FFFFFF">
                <a:hueOff val="0"/>
                <a:satOff val="0"/>
                <a:lumOff val="0"/>
                <a:alphaOff val="0"/>
                <a:tint val="86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60000"/>
              </a:sys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endParaRPr lang="ru-RU" sz="1000" b="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  <a:p>
          <a:r>
            <a:rPr lang="ru-RU" sz="1000" b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1) господдержка лучшему работнику учреждения культуры- работнику СДК </a:t>
          </a:r>
          <a:r>
            <a:rPr lang="ru-RU" sz="1000" b="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с.Знаменка</a:t>
          </a:r>
          <a:r>
            <a:rPr lang="ru-RU" sz="1000" b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 ;</a:t>
          </a:r>
        </a:p>
        <a:p>
          <a:r>
            <a:rPr lang="ru-RU" sz="1000" b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2) господдержка лучшему сельскому учреждению культуры - СДК с. Городок</a:t>
          </a:r>
          <a:endParaRPr lang="ru-RU" sz="1000" b="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gm:t>
    </dgm:pt>
    <dgm:pt modelId="{089D45BC-C19C-4E5D-AC70-43728E7A27FE}" type="sibTrans" cxnId="{4F3EC30A-8F3A-447A-A739-3B0A97269170}">
      <dgm:prSet/>
      <dgm:spPr/>
      <dgm:t>
        <a:bodyPr/>
        <a:lstStyle/>
        <a:p>
          <a:endParaRPr lang="ru-RU"/>
        </a:p>
      </dgm:t>
    </dgm:pt>
    <dgm:pt modelId="{0F41C16F-279C-40F4-97F9-489B31F3B45C}" type="parTrans" cxnId="{4F3EC30A-8F3A-447A-A739-3B0A97269170}">
      <dgm:prSet/>
      <dgm:spPr/>
      <dgm:t>
        <a:bodyPr/>
        <a:lstStyle/>
        <a:p>
          <a:endParaRPr lang="ru-RU"/>
        </a:p>
      </dgm:t>
    </dgm:pt>
    <dgm:pt modelId="{0A7171F9-21C8-414A-9AA6-1CE6F95CF1F2}">
      <dgm:prSet phldrT="[Текст]" custT="1"/>
      <dgm:spPr>
        <a:xfrm>
          <a:off x="4420773" y="1276403"/>
          <a:ext cx="1819151" cy="2199426"/>
        </a:xfr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hade val="60000"/>
              </a:sysClr>
            </a:gs>
            <a:gs pos="33000">
              <a:sysClr val="window" lastClr="FFFFFF">
                <a:hueOff val="0"/>
                <a:satOff val="0"/>
                <a:lumOff val="0"/>
                <a:alphaOff val="0"/>
                <a:tint val="86500"/>
              </a:sysClr>
            </a:gs>
            <a:gs pos="46750">
              <a:sysClr val="window" lastClr="FFFFFF">
                <a:hueOff val="0"/>
                <a:satOff val="0"/>
                <a:lumOff val="0"/>
                <a:alphaOff val="0"/>
                <a:tint val="71000"/>
                <a:satMod val="112000"/>
              </a:sysClr>
            </a:gs>
            <a:gs pos="53000">
              <a:sysClr val="window" lastClr="FFFFFF">
                <a:hueOff val="0"/>
                <a:satOff val="0"/>
                <a:lumOff val="0"/>
                <a:alphaOff val="0"/>
                <a:tint val="71000"/>
                <a:satMod val="112000"/>
              </a:sysClr>
            </a:gs>
            <a:gs pos="68000">
              <a:sysClr val="window" lastClr="FFFFFF">
                <a:hueOff val="0"/>
                <a:satOff val="0"/>
                <a:lumOff val="0"/>
                <a:alphaOff val="0"/>
                <a:tint val="86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60000"/>
              </a:sys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endParaRPr lang="ru-RU" sz="1000" b="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  <a:p>
          <a:r>
            <a:rPr lang="ru-RU" sz="1000" b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в рамках национального проекта  </a:t>
          </a:r>
          <a:r>
            <a:rPr lang="ru-RU" altLang="zh-CN" sz="10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微软雅黑" pitchFamily="34" charset="-122"/>
              <a:cs typeface="Arial" pitchFamily="34" charset="0"/>
            </a:rPr>
            <a:t>на базе школ МКОУ </a:t>
          </a:r>
          <a:r>
            <a:rPr lang="ru-RU" altLang="zh-CN" sz="10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微软雅黑" pitchFamily="34" charset="-122"/>
              <a:cs typeface="Arial" pitchFamily="34" charset="0"/>
            </a:rPr>
            <a:t>Малогичкинская</a:t>
          </a:r>
          <a:r>
            <a:rPr lang="ru-RU" altLang="zh-CN" sz="10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微软雅黑" pitchFamily="34" charset="-122"/>
              <a:cs typeface="Arial" pitchFamily="34" charset="0"/>
            </a:rPr>
            <a:t>  ООШ № 14, МКОУ </a:t>
          </a:r>
          <a:r>
            <a:rPr lang="ru-RU" altLang="zh-CN" sz="10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微软雅黑" pitchFamily="34" charset="-122"/>
              <a:cs typeface="Arial" pitchFamily="34" charset="0"/>
            </a:rPr>
            <a:t>Восточенская</a:t>
          </a:r>
          <a:r>
            <a:rPr lang="ru-RU" altLang="zh-CN" sz="10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微软雅黑" pitchFamily="34" charset="-122"/>
              <a:cs typeface="Arial" pitchFamily="34" charset="0"/>
            </a:rPr>
            <a:t> ООШ № 11, МКОУ </a:t>
          </a:r>
          <a:r>
            <a:rPr lang="ru-RU" altLang="zh-CN" sz="10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微软雅黑" pitchFamily="34" charset="-122"/>
              <a:cs typeface="Arial" pitchFamily="34" charset="0"/>
            </a:rPr>
            <a:t>Верхнекойская</a:t>
          </a:r>
          <a:r>
            <a:rPr lang="ru-RU" altLang="zh-CN" sz="10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微软雅黑" pitchFamily="34" charset="-122"/>
              <a:cs typeface="Arial" pitchFamily="34" charset="0"/>
            </a:rPr>
            <a:t>  ООШ № 17 проведены работы по организации центра образования цифрового и гуманитарного профилей "Точка роста" </a:t>
          </a:r>
          <a:endParaRPr lang="ru-RU" sz="1000" b="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gm:t>
    </dgm:pt>
    <dgm:pt modelId="{06890963-558B-408D-9DF1-1F9818D18F9A}">
      <dgm:prSet phldrT="[Текст]" custT="1"/>
      <dgm:spPr>
        <a:xfrm>
          <a:off x="4325542" y="0"/>
          <a:ext cx="2011160" cy="4084711"/>
        </a:xfrm>
        <a:gradFill rotWithShape="0">
          <a:gsLst>
            <a:gs pos="0">
              <a:srgbClr val="94B6D2">
                <a:tint val="40000"/>
                <a:hueOff val="0"/>
                <a:satOff val="0"/>
                <a:lumOff val="0"/>
                <a:alphaOff val="0"/>
                <a:shade val="60000"/>
              </a:srgbClr>
            </a:gs>
            <a:gs pos="33000">
              <a:srgbClr val="94B6D2">
                <a:tint val="40000"/>
                <a:hueOff val="0"/>
                <a:satOff val="0"/>
                <a:lumOff val="0"/>
                <a:alphaOff val="0"/>
                <a:tint val="86500"/>
              </a:srgbClr>
            </a:gs>
            <a:gs pos="46750">
              <a:srgbClr val="94B6D2">
                <a:tint val="40000"/>
                <a:hueOff val="0"/>
                <a:satOff val="0"/>
                <a:lumOff val="0"/>
                <a:alphaOff val="0"/>
                <a:tint val="71000"/>
                <a:satMod val="112000"/>
              </a:srgbClr>
            </a:gs>
            <a:gs pos="53000">
              <a:srgbClr val="94B6D2">
                <a:tint val="40000"/>
                <a:hueOff val="0"/>
                <a:satOff val="0"/>
                <a:lumOff val="0"/>
                <a:alphaOff val="0"/>
                <a:tint val="71000"/>
                <a:satMod val="112000"/>
              </a:srgbClr>
            </a:gs>
            <a:gs pos="68000">
              <a:srgbClr val="94B6D2">
                <a:tint val="40000"/>
                <a:hueOff val="0"/>
                <a:satOff val="0"/>
                <a:lumOff val="0"/>
                <a:alphaOff val="0"/>
                <a:tint val="86000"/>
              </a:srgbClr>
            </a:gs>
            <a:gs pos="100000">
              <a:srgbClr val="94B6D2">
                <a:tint val="40000"/>
                <a:hueOff val="0"/>
                <a:satOff val="0"/>
                <a:lumOff val="0"/>
                <a:alphaOff val="0"/>
                <a:shade val="60000"/>
              </a:srgbClr>
            </a:gs>
          </a:gsLst>
          <a:lin ang="8350000" scaled="1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ysClr val="window" lastClr="FFFFFF"/>
          </a:contourClr>
        </a:sp3d>
      </dgm:spPr>
      <dgm:t>
        <a:bodyPr/>
        <a:lstStyle/>
        <a:p>
          <a:pPr algn="ctr"/>
          <a:r>
            <a:rPr lang="ru-RU" sz="12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Федеральный  проект «Современная школа» </a:t>
          </a:r>
        </a:p>
        <a:p>
          <a:pPr algn="ctr"/>
          <a:r>
            <a:rPr lang="ru-RU" sz="12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Национального проекта «Образование»</a:t>
          </a:r>
          <a:endParaRPr lang="ru-RU" sz="12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gm:t>
    </dgm:pt>
    <dgm:pt modelId="{3EAEF84D-2994-4C4F-B796-431846CF924B}" type="sibTrans" cxnId="{8CC9C207-EE7E-4020-A691-037B18AEA60E}">
      <dgm:prSet/>
      <dgm:spPr/>
      <dgm:t>
        <a:bodyPr/>
        <a:lstStyle/>
        <a:p>
          <a:endParaRPr lang="ru-RU"/>
        </a:p>
      </dgm:t>
    </dgm:pt>
    <dgm:pt modelId="{3A3883AD-F70A-45E3-941D-6913A0F50CC8}" type="parTrans" cxnId="{8CC9C207-EE7E-4020-A691-037B18AEA60E}">
      <dgm:prSet/>
      <dgm:spPr/>
      <dgm:t>
        <a:bodyPr/>
        <a:lstStyle/>
        <a:p>
          <a:endParaRPr lang="ru-RU"/>
        </a:p>
      </dgm:t>
    </dgm:pt>
    <dgm:pt modelId="{9786EC50-9B62-46F9-894A-E3145ABF53AC}" type="sibTrans" cxnId="{5F902405-3C47-4A17-80CF-F0608AD109D4}">
      <dgm:prSet/>
      <dgm:spPr/>
      <dgm:t>
        <a:bodyPr/>
        <a:lstStyle/>
        <a:p>
          <a:endParaRPr lang="ru-RU"/>
        </a:p>
      </dgm:t>
    </dgm:pt>
    <dgm:pt modelId="{57FD82FD-A0FD-467A-BB20-793DDEA02B51}" type="parTrans" cxnId="{5F902405-3C47-4A17-80CF-F0608AD109D4}">
      <dgm:prSet/>
      <dgm:spPr/>
      <dgm:t>
        <a:bodyPr/>
        <a:lstStyle/>
        <a:p>
          <a:endParaRPr lang="ru-RU"/>
        </a:p>
      </dgm:t>
    </dgm:pt>
    <dgm:pt modelId="{F2A13A10-5F4A-416E-B271-74FDBD37E4BF}">
      <dgm:prSet phldrT="[Текст]" custT="1"/>
      <dgm:spPr>
        <a:xfrm>
          <a:off x="2257014" y="1276403"/>
          <a:ext cx="1822674" cy="2199426"/>
        </a:xfr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hade val="60000"/>
              </a:sysClr>
            </a:gs>
            <a:gs pos="33000">
              <a:sysClr val="window" lastClr="FFFFFF">
                <a:hueOff val="0"/>
                <a:satOff val="0"/>
                <a:lumOff val="0"/>
                <a:alphaOff val="0"/>
                <a:tint val="86500"/>
              </a:sysClr>
            </a:gs>
            <a:gs pos="46750">
              <a:sysClr val="window" lastClr="FFFFFF">
                <a:hueOff val="0"/>
                <a:satOff val="0"/>
                <a:lumOff val="0"/>
                <a:alphaOff val="0"/>
                <a:tint val="71000"/>
                <a:satMod val="112000"/>
              </a:sysClr>
            </a:gs>
            <a:gs pos="53000">
              <a:sysClr val="window" lastClr="FFFFFF">
                <a:hueOff val="0"/>
                <a:satOff val="0"/>
                <a:lumOff val="0"/>
                <a:alphaOff val="0"/>
                <a:tint val="71000"/>
                <a:satMod val="112000"/>
              </a:sysClr>
            </a:gs>
            <a:gs pos="68000">
              <a:sysClr val="window" lastClr="FFFFFF">
                <a:hueOff val="0"/>
                <a:satOff val="0"/>
                <a:lumOff val="0"/>
                <a:alphaOff val="0"/>
                <a:tint val="86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60000"/>
              </a:sys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endParaRPr lang="ru-RU" sz="1000" b="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  <a:p>
          <a:r>
            <a:rPr lang="ru-RU" sz="1000" b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капитальный ремонт здания сельского дома культуры в д. Быстрая</a:t>
          </a:r>
          <a:endParaRPr lang="ru-RU" sz="1000" b="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gm:t>
    </dgm:pt>
    <dgm:pt modelId="{772E7253-D9F8-49FA-B3E4-4E9400E980B0}">
      <dgm:prSet phldrT="[Текст]" custT="1"/>
      <dgm:spPr>
        <a:xfrm>
          <a:off x="2162771" y="0"/>
          <a:ext cx="2011160" cy="4084711"/>
        </a:xfrm>
        <a:gradFill rotWithShape="0">
          <a:gsLst>
            <a:gs pos="0">
              <a:srgbClr val="94B6D2">
                <a:tint val="40000"/>
                <a:hueOff val="0"/>
                <a:satOff val="0"/>
                <a:lumOff val="0"/>
                <a:alphaOff val="0"/>
                <a:shade val="60000"/>
              </a:srgbClr>
            </a:gs>
            <a:gs pos="33000">
              <a:srgbClr val="94B6D2">
                <a:tint val="40000"/>
                <a:hueOff val="0"/>
                <a:satOff val="0"/>
                <a:lumOff val="0"/>
                <a:alphaOff val="0"/>
                <a:tint val="86500"/>
              </a:srgbClr>
            </a:gs>
            <a:gs pos="46750">
              <a:srgbClr val="94B6D2">
                <a:tint val="40000"/>
                <a:hueOff val="0"/>
                <a:satOff val="0"/>
                <a:lumOff val="0"/>
                <a:alphaOff val="0"/>
                <a:tint val="71000"/>
                <a:satMod val="112000"/>
              </a:srgbClr>
            </a:gs>
            <a:gs pos="53000">
              <a:srgbClr val="94B6D2">
                <a:tint val="40000"/>
                <a:hueOff val="0"/>
                <a:satOff val="0"/>
                <a:lumOff val="0"/>
                <a:alphaOff val="0"/>
                <a:tint val="71000"/>
                <a:satMod val="112000"/>
              </a:srgbClr>
            </a:gs>
            <a:gs pos="68000">
              <a:srgbClr val="94B6D2">
                <a:tint val="40000"/>
                <a:hueOff val="0"/>
                <a:satOff val="0"/>
                <a:lumOff val="0"/>
                <a:alphaOff val="0"/>
                <a:tint val="86000"/>
              </a:srgbClr>
            </a:gs>
            <a:gs pos="100000">
              <a:srgbClr val="94B6D2">
                <a:tint val="40000"/>
                <a:hueOff val="0"/>
                <a:satOff val="0"/>
                <a:lumOff val="0"/>
                <a:alphaOff val="0"/>
                <a:shade val="60000"/>
              </a:srgbClr>
            </a:gs>
          </a:gsLst>
          <a:lin ang="8350000" scaled="1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ysClr val="window" lastClr="FFFFFF"/>
          </a:contourClr>
        </a:sp3d>
      </dgm:spPr>
      <dgm:t>
        <a:bodyPr/>
        <a:lstStyle/>
        <a:p>
          <a:r>
            <a:rPr lang="ru-RU" sz="12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Федеральный проект «Культурная среда» </a:t>
          </a:r>
        </a:p>
        <a:p>
          <a:r>
            <a:rPr lang="ru-RU" sz="12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Национального проекта «Культура»</a:t>
          </a:r>
          <a:endParaRPr lang="ru-RU" sz="12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gm:t>
    </dgm:pt>
    <dgm:pt modelId="{02F35948-7AB3-4BC3-AB63-C14F09CAC025}" type="sibTrans" cxnId="{B6C4EB00-5B75-4F9D-A9B2-6B449CA76BF6}">
      <dgm:prSet/>
      <dgm:spPr/>
      <dgm:t>
        <a:bodyPr/>
        <a:lstStyle/>
        <a:p>
          <a:endParaRPr lang="ru-RU"/>
        </a:p>
      </dgm:t>
    </dgm:pt>
    <dgm:pt modelId="{6066EC39-3759-4F15-95D1-93F8076D0DBD}" type="parTrans" cxnId="{B6C4EB00-5B75-4F9D-A9B2-6B449CA76BF6}">
      <dgm:prSet/>
      <dgm:spPr/>
      <dgm:t>
        <a:bodyPr/>
        <a:lstStyle/>
        <a:p>
          <a:endParaRPr lang="ru-RU"/>
        </a:p>
      </dgm:t>
    </dgm:pt>
    <dgm:pt modelId="{EDC8BD51-6283-4723-83A9-3481B1CE4DF8}" type="sibTrans" cxnId="{AA3ABDA8-548C-40D2-ADD0-FD599FBF0799}">
      <dgm:prSet/>
      <dgm:spPr/>
      <dgm:t>
        <a:bodyPr/>
        <a:lstStyle/>
        <a:p>
          <a:endParaRPr lang="ru-RU"/>
        </a:p>
      </dgm:t>
    </dgm:pt>
    <dgm:pt modelId="{76339CF8-F7BA-41A0-B037-30A0CB8CF356}" type="parTrans" cxnId="{AA3ABDA8-548C-40D2-ADD0-FD599FBF0799}">
      <dgm:prSet/>
      <dgm:spPr/>
      <dgm:t>
        <a:bodyPr/>
        <a:lstStyle/>
        <a:p>
          <a:endParaRPr lang="ru-RU"/>
        </a:p>
      </dgm:t>
    </dgm:pt>
    <dgm:pt modelId="{32A51701-2947-4543-AF4A-91400F9AFE78}">
      <dgm:prSet phldrT="[Текст]" custT="1"/>
      <dgm:spPr>
        <a:xfrm>
          <a:off x="4325542" y="0"/>
          <a:ext cx="2011160" cy="4084711"/>
        </a:xfrm>
        <a:gradFill rotWithShape="0">
          <a:gsLst>
            <a:gs pos="0">
              <a:srgbClr val="94B6D2">
                <a:tint val="40000"/>
                <a:hueOff val="0"/>
                <a:satOff val="0"/>
                <a:lumOff val="0"/>
                <a:alphaOff val="0"/>
                <a:shade val="60000"/>
              </a:srgbClr>
            </a:gs>
            <a:gs pos="33000">
              <a:srgbClr val="94B6D2">
                <a:tint val="40000"/>
                <a:hueOff val="0"/>
                <a:satOff val="0"/>
                <a:lumOff val="0"/>
                <a:alphaOff val="0"/>
                <a:tint val="86500"/>
              </a:srgbClr>
            </a:gs>
            <a:gs pos="46750">
              <a:srgbClr val="94B6D2">
                <a:tint val="40000"/>
                <a:hueOff val="0"/>
                <a:satOff val="0"/>
                <a:lumOff val="0"/>
                <a:alphaOff val="0"/>
                <a:tint val="71000"/>
                <a:satMod val="112000"/>
              </a:srgbClr>
            </a:gs>
            <a:gs pos="53000">
              <a:srgbClr val="94B6D2">
                <a:tint val="40000"/>
                <a:hueOff val="0"/>
                <a:satOff val="0"/>
                <a:lumOff val="0"/>
                <a:alphaOff val="0"/>
                <a:tint val="71000"/>
                <a:satMod val="112000"/>
              </a:srgbClr>
            </a:gs>
            <a:gs pos="68000">
              <a:srgbClr val="94B6D2">
                <a:tint val="40000"/>
                <a:hueOff val="0"/>
                <a:satOff val="0"/>
                <a:lumOff val="0"/>
                <a:alphaOff val="0"/>
                <a:tint val="86000"/>
              </a:srgbClr>
            </a:gs>
            <a:gs pos="100000">
              <a:srgbClr val="94B6D2">
                <a:tint val="40000"/>
                <a:hueOff val="0"/>
                <a:satOff val="0"/>
                <a:lumOff val="0"/>
                <a:alphaOff val="0"/>
                <a:shade val="60000"/>
              </a:srgbClr>
            </a:gs>
          </a:gsLst>
          <a:lin ang="8350000" scaled="1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ysClr val="window" lastClr="FFFFFF"/>
          </a:contourClr>
        </a:sp3d>
      </dgm:spPr>
      <dgm:t>
        <a:bodyPr/>
        <a:lstStyle/>
        <a:p>
          <a:r>
            <a:rPr lang="ru-RU" sz="12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Федеральный проект «Патриотическое воспитание граждан РФ» </a:t>
          </a:r>
        </a:p>
        <a:p>
          <a:r>
            <a:rPr lang="ru-RU" sz="12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Национального проекта «Образование»</a:t>
          </a:r>
          <a:endParaRPr lang="ru-RU" sz="1200" b="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gm:t>
    </dgm:pt>
    <dgm:pt modelId="{9272D76A-227F-4012-94E1-1C1FBBFBECFB}" type="parTrans" cxnId="{A2436714-3720-472C-9CCC-2B18B4E79C8F}">
      <dgm:prSet/>
      <dgm:spPr/>
      <dgm:t>
        <a:bodyPr/>
        <a:lstStyle/>
        <a:p>
          <a:endParaRPr lang="ru-RU"/>
        </a:p>
      </dgm:t>
    </dgm:pt>
    <dgm:pt modelId="{8AD0BFCC-A59C-40B0-AD36-770EE19F6C42}" type="sibTrans" cxnId="{A2436714-3720-472C-9CCC-2B18B4E79C8F}">
      <dgm:prSet/>
      <dgm:spPr/>
      <dgm:t>
        <a:bodyPr/>
        <a:lstStyle/>
        <a:p>
          <a:endParaRPr lang="ru-RU"/>
        </a:p>
      </dgm:t>
    </dgm:pt>
    <dgm:pt modelId="{B8588CA4-D4C9-442D-8B5E-C416E5D452A9}">
      <dgm:prSet phldrT="[Текст]" custT="1"/>
      <dgm:spPr>
        <a:xfrm>
          <a:off x="4420773" y="1276403"/>
          <a:ext cx="1819151" cy="2199426"/>
        </a:xfr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hade val="60000"/>
              </a:sysClr>
            </a:gs>
            <a:gs pos="33000">
              <a:sysClr val="window" lastClr="FFFFFF">
                <a:hueOff val="0"/>
                <a:satOff val="0"/>
                <a:lumOff val="0"/>
                <a:alphaOff val="0"/>
                <a:tint val="86500"/>
              </a:sysClr>
            </a:gs>
            <a:gs pos="46750">
              <a:sysClr val="window" lastClr="FFFFFF">
                <a:hueOff val="0"/>
                <a:satOff val="0"/>
                <a:lumOff val="0"/>
                <a:alphaOff val="0"/>
                <a:tint val="71000"/>
                <a:satMod val="112000"/>
              </a:sysClr>
            </a:gs>
            <a:gs pos="53000">
              <a:sysClr val="window" lastClr="FFFFFF">
                <a:hueOff val="0"/>
                <a:satOff val="0"/>
                <a:lumOff val="0"/>
                <a:alphaOff val="0"/>
                <a:tint val="71000"/>
                <a:satMod val="112000"/>
              </a:sysClr>
            </a:gs>
            <a:gs pos="68000">
              <a:sysClr val="window" lastClr="FFFFFF">
                <a:hueOff val="0"/>
                <a:satOff val="0"/>
                <a:lumOff val="0"/>
                <a:alphaOff val="0"/>
                <a:tint val="86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60000"/>
              </a:sys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endParaRPr lang="ru-RU" sz="1000" b="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  <a:p>
          <a:r>
            <a:rPr lang="ru-RU" sz="1000" b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в рамках национального проекта введены должности советников директоров по воспитанию и взаимодействию с детскими  общественными объединениями в 13-ти</a:t>
          </a:r>
          <a:r>
            <a:rPr lang="ru-RU" altLang="zh-CN" sz="10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微软雅黑" pitchFamily="34" charset="-122"/>
              <a:cs typeface="Arial" pitchFamily="34" charset="0"/>
            </a:rPr>
            <a:t> общеобразовательных организациях</a:t>
          </a:r>
        </a:p>
      </dgm:t>
    </dgm:pt>
    <dgm:pt modelId="{B10B09FB-CF5F-47C9-9FC2-EB0197C85957}" type="parTrans" cxnId="{8A6B1EA8-1AC4-4A70-B368-BBB6979736D0}">
      <dgm:prSet/>
      <dgm:spPr/>
      <dgm:t>
        <a:bodyPr/>
        <a:lstStyle/>
        <a:p>
          <a:endParaRPr lang="ru-RU"/>
        </a:p>
      </dgm:t>
    </dgm:pt>
    <dgm:pt modelId="{D0D1F87A-2006-4A33-8F37-BE8A47D4669F}" type="sibTrans" cxnId="{8A6B1EA8-1AC4-4A70-B368-BBB6979736D0}">
      <dgm:prSet/>
      <dgm:spPr/>
      <dgm:t>
        <a:bodyPr/>
        <a:lstStyle/>
        <a:p>
          <a:endParaRPr lang="ru-RU"/>
        </a:p>
      </dgm:t>
    </dgm:pt>
    <dgm:pt modelId="{9B82E13A-2908-41F9-B330-C7FF06E33810}">
      <dgm:prSet phldrT="[Текст]" custT="1"/>
      <dgm:spPr>
        <a:xfrm>
          <a:off x="4325542" y="0"/>
          <a:ext cx="2011160" cy="4084711"/>
        </a:xfrm>
        <a:gradFill rotWithShape="0">
          <a:gsLst>
            <a:gs pos="0">
              <a:srgbClr val="94B6D2">
                <a:tint val="40000"/>
                <a:hueOff val="0"/>
                <a:satOff val="0"/>
                <a:lumOff val="0"/>
                <a:alphaOff val="0"/>
                <a:shade val="60000"/>
              </a:srgbClr>
            </a:gs>
            <a:gs pos="33000">
              <a:srgbClr val="94B6D2">
                <a:tint val="40000"/>
                <a:hueOff val="0"/>
                <a:satOff val="0"/>
                <a:lumOff val="0"/>
                <a:alphaOff val="0"/>
                <a:tint val="86500"/>
              </a:srgbClr>
            </a:gs>
            <a:gs pos="46750">
              <a:srgbClr val="94B6D2">
                <a:tint val="40000"/>
                <a:hueOff val="0"/>
                <a:satOff val="0"/>
                <a:lumOff val="0"/>
                <a:alphaOff val="0"/>
                <a:tint val="71000"/>
                <a:satMod val="112000"/>
              </a:srgbClr>
            </a:gs>
            <a:gs pos="53000">
              <a:srgbClr val="94B6D2">
                <a:tint val="40000"/>
                <a:hueOff val="0"/>
                <a:satOff val="0"/>
                <a:lumOff val="0"/>
                <a:alphaOff val="0"/>
                <a:tint val="71000"/>
                <a:satMod val="112000"/>
              </a:srgbClr>
            </a:gs>
            <a:gs pos="68000">
              <a:srgbClr val="94B6D2">
                <a:tint val="40000"/>
                <a:hueOff val="0"/>
                <a:satOff val="0"/>
                <a:lumOff val="0"/>
                <a:alphaOff val="0"/>
                <a:tint val="86000"/>
              </a:srgbClr>
            </a:gs>
            <a:gs pos="100000">
              <a:srgbClr val="94B6D2">
                <a:tint val="40000"/>
                <a:hueOff val="0"/>
                <a:satOff val="0"/>
                <a:lumOff val="0"/>
                <a:alphaOff val="0"/>
                <a:shade val="60000"/>
              </a:srgbClr>
            </a:gs>
          </a:gsLst>
          <a:lin ang="8350000" scaled="1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ysClr val="window" lastClr="FFFFFF"/>
          </a:contourClr>
        </a:sp3d>
      </dgm:spPr>
      <dgm:t>
        <a:bodyPr/>
        <a:lstStyle/>
        <a:p>
          <a:r>
            <a:rPr lang="ru-RU" sz="11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Федеральный  проект   </a:t>
          </a:r>
        </a:p>
        <a:p>
          <a:r>
            <a:rPr lang="ru-RU" sz="11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«Чистая вода» </a:t>
          </a:r>
        </a:p>
        <a:p>
          <a:r>
            <a:rPr lang="ru-RU" sz="11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Национального проекта   «Жилье и городская среда»</a:t>
          </a:r>
          <a:endParaRPr lang="ru-RU" altLang="zh-CN" sz="110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微软雅黑" pitchFamily="34" charset="-122"/>
            <a:cs typeface="Arial" pitchFamily="34" charset="0"/>
          </a:endParaRPr>
        </a:p>
      </dgm:t>
    </dgm:pt>
    <dgm:pt modelId="{C861A2F4-054F-46F5-A58B-79D78C6A3541}" type="parTrans" cxnId="{D4B43A30-FCEE-460E-A1C8-802FE306FFAE}">
      <dgm:prSet/>
      <dgm:spPr/>
      <dgm:t>
        <a:bodyPr/>
        <a:lstStyle/>
        <a:p>
          <a:endParaRPr lang="ru-RU"/>
        </a:p>
      </dgm:t>
    </dgm:pt>
    <dgm:pt modelId="{B0E1B976-7B66-4622-983E-14D0F9345C84}" type="sibTrans" cxnId="{D4B43A30-FCEE-460E-A1C8-802FE306FFAE}">
      <dgm:prSet/>
      <dgm:spPr/>
      <dgm:t>
        <a:bodyPr/>
        <a:lstStyle/>
        <a:p>
          <a:endParaRPr lang="ru-RU"/>
        </a:p>
      </dgm:t>
    </dgm:pt>
    <dgm:pt modelId="{CEA85C74-F388-4014-AA4A-1D1E4FAA0523}">
      <dgm:prSet phldrT="[Текст]" custT="1"/>
      <dgm:spPr>
        <a:xfrm>
          <a:off x="4420773" y="1276403"/>
          <a:ext cx="1819151" cy="2199426"/>
        </a:xfr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hade val="60000"/>
              </a:sysClr>
            </a:gs>
            <a:gs pos="33000">
              <a:sysClr val="window" lastClr="FFFFFF">
                <a:hueOff val="0"/>
                <a:satOff val="0"/>
                <a:lumOff val="0"/>
                <a:alphaOff val="0"/>
                <a:tint val="86500"/>
              </a:sysClr>
            </a:gs>
            <a:gs pos="46750">
              <a:sysClr val="window" lastClr="FFFFFF">
                <a:hueOff val="0"/>
                <a:satOff val="0"/>
                <a:lumOff val="0"/>
                <a:alphaOff val="0"/>
                <a:tint val="71000"/>
                <a:satMod val="112000"/>
              </a:sysClr>
            </a:gs>
            <a:gs pos="53000">
              <a:sysClr val="window" lastClr="FFFFFF">
                <a:hueOff val="0"/>
                <a:satOff val="0"/>
                <a:lumOff val="0"/>
                <a:alphaOff val="0"/>
                <a:tint val="71000"/>
                <a:satMod val="112000"/>
              </a:sysClr>
            </a:gs>
            <a:gs pos="68000">
              <a:sysClr val="window" lastClr="FFFFFF">
                <a:hueOff val="0"/>
                <a:satOff val="0"/>
                <a:lumOff val="0"/>
                <a:alphaOff val="0"/>
                <a:tint val="86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60000"/>
              </a:sys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endParaRPr lang="ru-RU" sz="1000" b="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  <a:p>
          <a:r>
            <a:rPr lang="ru-RU" sz="1000" b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в рамках национального проекта  выполнены работы по строительству  объектов водоснабжения микрорайона жилой застройки в </a:t>
          </a:r>
          <a:br>
            <a:rPr lang="ru-RU" sz="1000" b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</a:br>
          <a:r>
            <a:rPr lang="ru-RU" sz="1000" b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с. Малая Минуса</a:t>
          </a:r>
          <a:endParaRPr lang="ru-RU" altLang="zh-CN" sz="100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微软雅黑" pitchFamily="34" charset="-122"/>
            <a:cs typeface="Arial" pitchFamily="34" charset="0"/>
          </a:endParaRPr>
        </a:p>
      </dgm:t>
    </dgm:pt>
    <dgm:pt modelId="{1567EB45-168D-41CF-908D-2CEF001543EC}" type="parTrans" cxnId="{71A8F8D4-55D1-4E8E-8AD4-C7E6B88388B4}">
      <dgm:prSet/>
      <dgm:spPr/>
      <dgm:t>
        <a:bodyPr/>
        <a:lstStyle/>
        <a:p>
          <a:endParaRPr lang="ru-RU"/>
        </a:p>
      </dgm:t>
    </dgm:pt>
    <dgm:pt modelId="{5E20D918-D6DC-46DD-99B3-132CF9E12B3B}" type="sibTrans" cxnId="{71A8F8D4-55D1-4E8E-8AD4-C7E6B88388B4}">
      <dgm:prSet/>
      <dgm:spPr/>
      <dgm:t>
        <a:bodyPr/>
        <a:lstStyle/>
        <a:p>
          <a:endParaRPr lang="ru-RU"/>
        </a:p>
      </dgm:t>
    </dgm:pt>
    <dgm:pt modelId="{84BF9CC4-65EC-4C86-8D47-699269840F22}" type="pres">
      <dgm:prSet presAssocID="{0CF1CEB5-8A8D-4A98-B0B1-EE7F13BD71CC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917045-4425-49BE-BD6C-D9B65F30DBF8}" type="pres">
      <dgm:prSet presAssocID="{936342E1-A018-46C4-84FC-7A42C5E4FC47}" presName="compNode" presStyleCnt="0"/>
      <dgm:spPr/>
      <dgm:t>
        <a:bodyPr/>
        <a:lstStyle/>
        <a:p>
          <a:endParaRPr lang="ru-RU"/>
        </a:p>
      </dgm:t>
    </dgm:pt>
    <dgm:pt modelId="{9F1E5401-CB62-4603-B2FD-9FCBCD7BF9E8}" type="pres">
      <dgm:prSet presAssocID="{936342E1-A018-46C4-84FC-7A42C5E4FC47}" presName="aNode" presStyleLbl="bgShp" presStyleIdx="0" presStyleCnt="5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E4CB8951-60C1-4351-BAD0-00BC7064D5A8}" type="pres">
      <dgm:prSet presAssocID="{936342E1-A018-46C4-84FC-7A42C5E4FC47}" presName="textNode" presStyleLbl="bgShp" presStyleIdx="0" presStyleCnt="5"/>
      <dgm:spPr/>
      <dgm:t>
        <a:bodyPr/>
        <a:lstStyle/>
        <a:p>
          <a:endParaRPr lang="ru-RU"/>
        </a:p>
      </dgm:t>
    </dgm:pt>
    <dgm:pt modelId="{C3F4D06E-B06F-4364-A4DB-679391006DA2}" type="pres">
      <dgm:prSet presAssocID="{936342E1-A018-46C4-84FC-7A42C5E4FC47}" presName="compChildNode" presStyleCnt="0"/>
      <dgm:spPr/>
      <dgm:t>
        <a:bodyPr/>
        <a:lstStyle/>
        <a:p>
          <a:endParaRPr lang="ru-RU"/>
        </a:p>
      </dgm:t>
    </dgm:pt>
    <dgm:pt modelId="{FF19E0A3-4A44-4FF2-9CF6-CCE1909FBF60}" type="pres">
      <dgm:prSet presAssocID="{936342E1-A018-46C4-84FC-7A42C5E4FC47}" presName="theInnerList" presStyleCnt="0"/>
      <dgm:spPr/>
      <dgm:t>
        <a:bodyPr/>
        <a:lstStyle/>
        <a:p>
          <a:endParaRPr lang="ru-RU"/>
        </a:p>
      </dgm:t>
    </dgm:pt>
    <dgm:pt modelId="{CFEF2838-4A93-4351-A5ED-1C88C93F3599}" type="pres">
      <dgm:prSet presAssocID="{73E152F6-10CC-49A8-B0EC-D1170CF29D47}" presName="childNode" presStyleLbl="node1" presStyleIdx="0" presStyleCnt="5" custScaleX="113503" custScaleY="82839" custLinFactNeighborX="-826" custLinFactNeighborY="-669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3DAD628F-EE4D-4B77-A80F-814DA8F3AC4F}" type="pres">
      <dgm:prSet presAssocID="{936342E1-A018-46C4-84FC-7A42C5E4FC47}" presName="aSpace" presStyleCnt="0"/>
      <dgm:spPr/>
      <dgm:t>
        <a:bodyPr/>
        <a:lstStyle/>
        <a:p>
          <a:endParaRPr lang="ru-RU"/>
        </a:p>
      </dgm:t>
    </dgm:pt>
    <dgm:pt modelId="{4B9C1E9E-3996-4CFD-AD67-C8901EC4D819}" type="pres">
      <dgm:prSet presAssocID="{772E7253-D9F8-49FA-B3E4-4E9400E980B0}" presName="compNode" presStyleCnt="0"/>
      <dgm:spPr/>
      <dgm:t>
        <a:bodyPr/>
        <a:lstStyle/>
        <a:p>
          <a:endParaRPr lang="ru-RU"/>
        </a:p>
      </dgm:t>
    </dgm:pt>
    <dgm:pt modelId="{787F24FC-8548-412A-9C6E-0F05E3B86F94}" type="pres">
      <dgm:prSet presAssocID="{772E7253-D9F8-49FA-B3E4-4E9400E980B0}" presName="aNode" presStyleLbl="bgShp" presStyleIdx="1" presStyleCnt="5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D16DC138-E521-41F4-873E-3C9ACFDB4B5B}" type="pres">
      <dgm:prSet presAssocID="{772E7253-D9F8-49FA-B3E4-4E9400E980B0}" presName="textNode" presStyleLbl="bgShp" presStyleIdx="1" presStyleCnt="5"/>
      <dgm:spPr/>
      <dgm:t>
        <a:bodyPr/>
        <a:lstStyle/>
        <a:p>
          <a:endParaRPr lang="ru-RU"/>
        </a:p>
      </dgm:t>
    </dgm:pt>
    <dgm:pt modelId="{4122778C-EAB2-41D7-9A95-B71663E19BA8}" type="pres">
      <dgm:prSet presAssocID="{772E7253-D9F8-49FA-B3E4-4E9400E980B0}" presName="compChildNode" presStyleCnt="0"/>
      <dgm:spPr/>
      <dgm:t>
        <a:bodyPr/>
        <a:lstStyle/>
        <a:p>
          <a:endParaRPr lang="ru-RU"/>
        </a:p>
      </dgm:t>
    </dgm:pt>
    <dgm:pt modelId="{033F6667-1839-46FA-8716-87FBE20A881D}" type="pres">
      <dgm:prSet presAssocID="{772E7253-D9F8-49FA-B3E4-4E9400E980B0}" presName="theInnerList" presStyleCnt="0"/>
      <dgm:spPr/>
      <dgm:t>
        <a:bodyPr/>
        <a:lstStyle/>
        <a:p>
          <a:endParaRPr lang="ru-RU"/>
        </a:p>
      </dgm:t>
    </dgm:pt>
    <dgm:pt modelId="{B503CE61-2D6A-4C76-8D2E-97612BC79CC9}" type="pres">
      <dgm:prSet presAssocID="{F2A13A10-5F4A-416E-B271-74FDBD37E4BF}" presName="childNode" presStyleLbl="node1" presStyleIdx="1" presStyleCnt="5" custScaleX="113285" custScaleY="82839" custLinFactNeighborY="-6660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64C4E2F4-CF5A-473C-BCB6-139A504EF927}" type="pres">
      <dgm:prSet presAssocID="{772E7253-D9F8-49FA-B3E4-4E9400E980B0}" presName="aSpace" presStyleCnt="0"/>
      <dgm:spPr/>
      <dgm:t>
        <a:bodyPr/>
        <a:lstStyle/>
        <a:p>
          <a:endParaRPr lang="ru-RU"/>
        </a:p>
      </dgm:t>
    </dgm:pt>
    <dgm:pt modelId="{1DCE8A8D-8A6D-4EFD-8049-BAD108E642AD}" type="pres">
      <dgm:prSet presAssocID="{06890963-558B-408D-9DF1-1F9818D18F9A}" presName="compNode" presStyleCnt="0"/>
      <dgm:spPr/>
      <dgm:t>
        <a:bodyPr/>
        <a:lstStyle/>
        <a:p>
          <a:endParaRPr lang="ru-RU"/>
        </a:p>
      </dgm:t>
    </dgm:pt>
    <dgm:pt modelId="{1794FED4-16E0-4AF7-A4A3-6123191ED546}" type="pres">
      <dgm:prSet presAssocID="{06890963-558B-408D-9DF1-1F9818D18F9A}" presName="aNode" presStyleLbl="bgShp" presStyleIdx="2" presStyleCnt="5" custLinFactNeighborX="2387" custLinFactNeighborY="2326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02BA3D1B-7DDC-4A1D-8554-76BF219F9F03}" type="pres">
      <dgm:prSet presAssocID="{06890963-558B-408D-9DF1-1F9818D18F9A}" presName="textNode" presStyleLbl="bgShp" presStyleIdx="2" presStyleCnt="5"/>
      <dgm:spPr/>
      <dgm:t>
        <a:bodyPr/>
        <a:lstStyle/>
        <a:p>
          <a:endParaRPr lang="ru-RU"/>
        </a:p>
      </dgm:t>
    </dgm:pt>
    <dgm:pt modelId="{5F2F72E5-00DC-43D0-AA22-351DC94FFA3F}" type="pres">
      <dgm:prSet presAssocID="{06890963-558B-408D-9DF1-1F9818D18F9A}" presName="compChildNode" presStyleCnt="0"/>
      <dgm:spPr/>
      <dgm:t>
        <a:bodyPr/>
        <a:lstStyle/>
        <a:p>
          <a:endParaRPr lang="ru-RU"/>
        </a:p>
      </dgm:t>
    </dgm:pt>
    <dgm:pt modelId="{A12FB87E-5622-4AF6-B092-E8576FCAA0F5}" type="pres">
      <dgm:prSet presAssocID="{06890963-558B-408D-9DF1-1F9818D18F9A}" presName="theInnerList" presStyleCnt="0"/>
      <dgm:spPr/>
      <dgm:t>
        <a:bodyPr/>
        <a:lstStyle/>
        <a:p>
          <a:endParaRPr lang="ru-RU"/>
        </a:p>
      </dgm:t>
    </dgm:pt>
    <dgm:pt modelId="{31FE3BE3-81CA-47B0-82E3-7239C44B1414}" type="pres">
      <dgm:prSet presAssocID="{0A7171F9-21C8-414A-9AA6-1CE6F95CF1F2}" presName="childNode" presStyleLbl="node1" presStyleIdx="2" presStyleCnt="5" custScaleX="113066" custScaleY="82839" custLinFactNeighborY="-6660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AC49DB78-8168-4285-B00C-70AB6BDE20C5}" type="pres">
      <dgm:prSet presAssocID="{06890963-558B-408D-9DF1-1F9818D18F9A}" presName="aSpace" presStyleCnt="0"/>
      <dgm:spPr/>
    </dgm:pt>
    <dgm:pt modelId="{64AC56F3-CA1A-4857-B563-F6576229E2B4}" type="pres">
      <dgm:prSet presAssocID="{32A51701-2947-4543-AF4A-91400F9AFE78}" presName="compNode" presStyleCnt="0"/>
      <dgm:spPr/>
    </dgm:pt>
    <dgm:pt modelId="{685AA235-4BF7-4E07-AAF2-80B4A2E6B69A}" type="pres">
      <dgm:prSet presAssocID="{32A51701-2947-4543-AF4A-91400F9AFE78}" presName="aNode" presStyleLbl="bgShp" presStyleIdx="3" presStyleCnt="5" custLinFactNeighborX="2387" custLinFactNeighborY="2326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86F3A6CD-0647-4E3E-8F6A-D22E76E36199}" type="pres">
      <dgm:prSet presAssocID="{32A51701-2947-4543-AF4A-91400F9AFE78}" presName="textNode" presStyleLbl="bgShp" presStyleIdx="3" presStyleCnt="5"/>
      <dgm:spPr/>
      <dgm:t>
        <a:bodyPr/>
        <a:lstStyle/>
        <a:p>
          <a:endParaRPr lang="ru-RU"/>
        </a:p>
      </dgm:t>
    </dgm:pt>
    <dgm:pt modelId="{FEC7F867-61DB-48B8-97D6-D6AA8BB5B945}" type="pres">
      <dgm:prSet presAssocID="{32A51701-2947-4543-AF4A-91400F9AFE78}" presName="compChildNode" presStyleCnt="0"/>
      <dgm:spPr/>
    </dgm:pt>
    <dgm:pt modelId="{7E4A3FF5-0177-48AD-A581-8DEF50905C59}" type="pres">
      <dgm:prSet presAssocID="{32A51701-2947-4543-AF4A-91400F9AFE78}" presName="theInnerList" presStyleCnt="0"/>
      <dgm:spPr/>
    </dgm:pt>
    <dgm:pt modelId="{D5F19AE3-D77F-4C92-83EB-874401F1ED5B}" type="pres">
      <dgm:prSet presAssocID="{B8588CA4-D4C9-442D-8B5E-C416E5D452A9}" presName="childNode" presStyleLbl="node1" presStyleIdx="3" presStyleCnt="5" custScaleX="113066" custScaleY="82839" custLinFactNeighborY="-6660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49E094A8-FB90-4F0B-9704-1DDABD9D7576}" type="pres">
      <dgm:prSet presAssocID="{32A51701-2947-4543-AF4A-91400F9AFE78}" presName="aSpace" presStyleCnt="0"/>
      <dgm:spPr/>
    </dgm:pt>
    <dgm:pt modelId="{8E780D96-EF62-48B7-A0C3-0FDD69C54901}" type="pres">
      <dgm:prSet presAssocID="{9B82E13A-2908-41F9-B330-C7FF06E33810}" presName="compNode" presStyleCnt="0"/>
      <dgm:spPr/>
    </dgm:pt>
    <dgm:pt modelId="{DEC1E561-B02F-46E9-88CF-4E5824742733}" type="pres">
      <dgm:prSet presAssocID="{9B82E13A-2908-41F9-B330-C7FF06E33810}" presName="aNode" presStyleLbl="bgShp" presStyleIdx="4" presStyleCnt="5" custLinFactNeighborX="2387" custLinFactNeighborY="2326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6AE2B610-DF78-44D2-A7F1-FAB2DCE0BC70}" type="pres">
      <dgm:prSet presAssocID="{9B82E13A-2908-41F9-B330-C7FF06E33810}" presName="textNode" presStyleLbl="bgShp" presStyleIdx="4" presStyleCnt="5"/>
      <dgm:spPr/>
      <dgm:t>
        <a:bodyPr/>
        <a:lstStyle/>
        <a:p>
          <a:endParaRPr lang="ru-RU"/>
        </a:p>
      </dgm:t>
    </dgm:pt>
    <dgm:pt modelId="{2745286A-D257-4E7F-8C45-572824F8F4DB}" type="pres">
      <dgm:prSet presAssocID="{9B82E13A-2908-41F9-B330-C7FF06E33810}" presName="compChildNode" presStyleCnt="0"/>
      <dgm:spPr/>
    </dgm:pt>
    <dgm:pt modelId="{246A4CDD-F8DD-43FC-AF98-C36202236C5F}" type="pres">
      <dgm:prSet presAssocID="{9B82E13A-2908-41F9-B330-C7FF06E33810}" presName="theInnerList" presStyleCnt="0"/>
      <dgm:spPr/>
    </dgm:pt>
    <dgm:pt modelId="{988648AB-0503-4AAB-B7EE-48A0D01EAC8C}" type="pres">
      <dgm:prSet presAssocID="{CEA85C74-F388-4014-AA4A-1D1E4FAA0523}" presName="childNode" presStyleLbl="node1" presStyleIdx="4" presStyleCnt="5" custScaleX="113066" custScaleY="82839" custLinFactNeighborY="-6660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</dgm:ptLst>
  <dgm:cxnLst>
    <dgm:cxn modelId="{D7D529B5-D917-449D-9E7E-43C33BBCBB7F}" type="presOf" srcId="{F2A13A10-5F4A-416E-B271-74FDBD37E4BF}" destId="{B503CE61-2D6A-4C76-8D2E-97612BC79CC9}" srcOrd="0" destOrd="0" presId="urn:microsoft.com/office/officeart/2005/8/layout/lProcess2"/>
    <dgm:cxn modelId="{1D6AC106-AB69-4EAF-A8F1-488A4FFF5CAD}" type="presOf" srcId="{0A7171F9-21C8-414A-9AA6-1CE6F95CF1F2}" destId="{31FE3BE3-81CA-47B0-82E3-7239C44B1414}" srcOrd="0" destOrd="0" presId="urn:microsoft.com/office/officeart/2005/8/layout/lProcess2"/>
    <dgm:cxn modelId="{AA3ABDA8-548C-40D2-ADD0-FD599FBF0799}" srcId="{772E7253-D9F8-49FA-B3E4-4E9400E980B0}" destId="{F2A13A10-5F4A-416E-B271-74FDBD37E4BF}" srcOrd="0" destOrd="0" parTransId="{76339CF8-F7BA-41A0-B037-30A0CB8CF356}" sibTransId="{EDC8BD51-6283-4723-83A9-3481B1CE4DF8}"/>
    <dgm:cxn modelId="{64DF8AF8-0B61-4D2B-9451-5DC134192410}" type="presOf" srcId="{32A51701-2947-4543-AF4A-91400F9AFE78}" destId="{685AA235-4BF7-4E07-AAF2-80B4A2E6B69A}" srcOrd="0" destOrd="0" presId="urn:microsoft.com/office/officeart/2005/8/layout/lProcess2"/>
    <dgm:cxn modelId="{8E1921DF-BB9C-4702-B07E-0408AF9F00F7}" type="presOf" srcId="{936342E1-A018-46C4-84FC-7A42C5E4FC47}" destId="{9F1E5401-CB62-4603-B2FD-9FCBCD7BF9E8}" srcOrd="0" destOrd="0" presId="urn:microsoft.com/office/officeart/2005/8/layout/lProcess2"/>
    <dgm:cxn modelId="{E6FCCDB5-AF5A-48F9-81B3-C3A3E5C8F68F}" type="presOf" srcId="{06890963-558B-408D-9DF1-1F9818D18F9A}" destId="{02BA3D1B-7DDC-4A1D-8554-76BF219F9F03}" srcOrd="1" destOrd="0" presId="urn:microsoft.com/office/officeart/2005/8/layout/lProcess2"/>
    <dgm:cxn modelId="{9BC35894-6B5F-4F01-B29B-4D45C7F62F11}" type="presOf" srcId="{CEA85C74-F388-4014-AA4A-1D1E4FAA0523}" destId="{988648AB-0503-4AAB-B7EE-48A0D01EAC8C}" srcOrd="0" destOrd="0" presId="urn:microsoft.com/office/officeart/2005/8/layout/lProcess2"/>
    <dgm:cxn modelId="{71B40706-DE14-4C12-8B96-CAD14CA10106}" type="presOf" srcId="{9B82E13A-2908-41F9-B330-C7FF06E33810}" destId="{DEC1E561-B02F-46E9-88CF-4E5824742733}" srcOrd="0" destOrd="0" presId="urn:microsoft.com/office/officeart/2005/8/layout/lProcess2"/>
    <dgm:cxn modelId="{7B5F9B40-A33B-414C-8106-3CE46294E3B0}" type="presOf" srcId="{32A51701-2947-4543-AF4A-91400F9AFE78}" destId="{86F3A6CD-0647-4E3E-8F6A-D22E76E36199}" srcOrd="1" destOrd="0" presId="urn:microsoft.com/office/officeart/2005/8/layout/lProcess2"/>
    <dgm:cxn modelId="{CB99428E-C7E6-4980-A72E-DC60F97E3165}" type="presOf" srcId="{B8588CA4-D4C9-442D-8B5E-C416E5D452A9}" destId="{D5F19AE3-D77F-4C92-83EB-874401F1ED5B}" srcOrd="0" destOrd="0" presId="urn:microsoft.com/office/officeart/2005/8/layout/lProcess2"/>
    <dgm:cxn modelId="{B6C4EB00-5B75-4F9D-A9B2-6B449CA76BF6}" srcId="{0CF1CEB5-8A8D-4A98-B0B1-EE7F13BD71CC}" destId="{772E7253-D9F8-49FA-B3E4-4E9400E980B0}" srcOrd="1" destOrd="0" parTransId="{6066EC39-3759-4F15-95D1-93F8076D0DBD}" sibTransId="{02F35948-7AB3-4BC3-AB63-C14F09CAC025}"/>
    <dgm:cxn modelId="{93ABC5C1-7597-48DB-B178-F6932F9B500B}" type="presOf" srcId="{0CF1CEB5-8A8D-4A98-B0B1-EE7F13BD71CC}" destId="{84BF9CC4-65EC-4C86-8D47-699269840F22}" srcOrd="0" destOrd="0" presId="urn:microsoft.com/office/officeart/2005/8/layout/lProcess2"/>
    <dgm:cxn modelId="{4F3EC30A-8F3A-447A-A739-3B0A97269170}" srcId="{936342E1-A018-46C4-84FC-7A42C5E4FC47}" destId="{73E152F6-10CC-49A8-B0EC-D1170CF29D47}" srcOrd="0" destOrd="0" parTransId="{0F41C16F-279C-40F4-97F9-489B31F3B45C}" sibTransId="{089D45BC-C19C-4E5D-AC70-43728E7A27FE}"/>
    <dgm:cxn modelId="{8CC9C207-EE7E-4020-A691-037B18AEA60E}" srcId="{0CF1CEB5-8A8D-4A98-B0B1-EE7F13BD71CC}" destId="{06890963-558B-408D-9DF1-1F9818D18F9A}" srcOrd="2" destOrd="0" parTransId="{3A3883AD-F70A-45E3-941D-6913A0F50CC8}" sibTransId="{3EAEF84D-2994-4C4F-B796-431846CF924B}"/>
    <dgm:cxn modelId="{4821DBBA-4927-4802-A099-F9DB42821E5E}" type="presOf" srcId="{73E152F6-10CC-49A8-B0EC-D1170CF29D47}" destId="{CFEF2838-4A93-4351-A5ED-1C88C93F3599}" srcOrd="0" destOrd="0" presId="urn:microsoft.com/office/officeart/2005/8/layout/lProcess2"/>
    <dgm:cxn modelId="{8F6AA131-9E2A-4605-AF76-97A9C70E0A07}" srcId="{0CF1CEB5-8A8D-4A98-B0B1-EE7F13BD71CC}" destId="{936342E1-A018-46C4-84FC-7A42C5E4FC47}" srcOrd="0" destOrd="0" parTransId="{649687A7-1417-4824-AC03-73967B16250C}" sibTransId="{CDC536D8-C593-47DA-B5A7-F538732C8043}"/>
    <dgm:cxn modelId="{5F902405-3C47-4A17-80CF-F0608AD109D4}" srcId="{06890963-558B-408D-9DF1-1F9818D18F9A}" destId="{0A7171F9-21C8-414A-9AA6-1CE6F95CF1F2}" srcOrd="0" destOrd="0" parTransId="{57FD82FD-A0FD-467A-BB20-793DDEA02B51}" sibTransId="{9786EC50-9B62-46F9-894A-E3145ABF53AC}"/>
    <dgm:cxn modelId="{71A8F8D4-55D1-4E8E-8AD4-C7E6B88388B4}" srcId="{9B82E13A-2908-41F9-B330-C7FF06E33810}" destId="{CEA85C74-F388-4014-AA4A-1D1E4FAA0523}" srcOrd="0" destOrd="0" parTransId="{1567EB45-168D-41CF-908D-2CEF001543EC}" sibTransId="{5E20D918-D6DC-46DD-99B3-132CF9E12B3B}"/>
    <dgm:cxn modelId="{D4B43A30-FCEE-460E-A1C8-802FE306FFAE}" srcId="{0CF1CEB5-8A8D-4A98-B0B1-EE7F13BD71CC}" destId="{9B82E13A-2908-41F9-B330-C7FF06E33810}" srcOrd="4" destOrd="0" parTransId="{C861A2F4-054F-46F5-A58B-79D78C6A3541}" sibTransId="{B0E1B976-7B66-4622-983E-14D0F9345C84}"/>
    <dgm:cxn modelId="{BA0252CF-6D80-4E44-ABDD-B5744D1B6DA0}" type="presOf" srcId="{936342E1-A018-46C4-84FC-7A42C5E4FC47}" destId="{E4CB8951-60C1-4351-BAD0-00BC7064D5A8}" srcOrd="1" destOrd="0" presId="urn:microsoft.com/office/officeart/2005/8/layout/lProcess2"/>
    <dgm:cxn modelId="{AC6AA230-046C-4A94-862A-2090C3057168}" type="presOf" srcId="{06890963-558B-408D-9DF1-1F9818D18F9A}" destId="{1794FED4-16E0-4AF7-A4A3-6123191ED546}" srcOrd="0" destOrd="0" presId="urn:microsoft.com/office/officeart/2005/8/layout/lProcess2"/>
    <dgm:cxn modelId="{8A6B1EA8-1AC4-4A70-B368-BBB6979736D0}" srcId="{32A51701-2947-4543-AF4A-91400F9AFE78}" destId="{B8588CA4-D4C9-442D-8B5E-C416E5D452A9}" srcOrd="0" destOrd="0" parTransId="{B10B09FB-CF5F-47C9-9FC2-EB0197C85957}" sibTransId="{D0D1F87A-2006-4A33-8F37-BE8A47D4669F}"/>
    <dgm:cxn modelId="{E00DFC2D-6E45-4BB0-9046-D5520CE2138F}" type="presOf" srcId="{9B82E13A-2908-41F9-B330-C7FF06E33810}" destId="{6AE2B610-DF78-44D2-A7F1-FAB2DCE0BC70}" srcOrd="1" destOrd="0" presId="urn:microsoft.com/office/officeart/2005/8/layout/lProcess2"/>
    <dgm:cxn modelId="{49D97BFA-E44A-4C1A-9D86-FDFBCB62C7E3}" type="presOf" srcId="{772E7253-D9F8-49FA-B3E4-4E9400E980B0}" destId="{D16DC138-E521-41F4-873E-3C9ACFDB4B5B}" srcOrd="1" destOrd="0" presId="urn:microsoft.com/office/officeart/2005/8/layout/lProcess2"/>
    <dgm:cxn modelId="{A2436714-3720-472C-9CCC-2B18B4E79C8F}" srcId="{0CF1CEB5-8A8D-4A98-B0B1-EE7F13BD71CC}" destId="{32A51701-2947-4543-AF4A-91400F9AFE78}" srcOrd="3" destOrd="0" parTransId="{9272D76A-227F-4012-94E1-1C1FBBFBECFB}" sibTransId="{8AD0BFCC-A59C-40B0-AD36-770EE19F6C42}"/>
    <dgm:cxn modelId="{BBF59332-3491-466C-8A3A-C7618C1D45FD}" type="presOf" srcId="{772E7253-D9F8-49FA-B3E4-4E9400E980B0}" destId="{787F24FC-8548-412A-9C6E-0F05E3B86F94}" srcOrd="0" destOrd="0" presId="urn:microsoft.com/office/officeart/2005/8/layout/lProcess2"/>
    <dgm:cxn modelId="{3B8F654D-C0D4-40B8-A6C2-270B8D73716A}" type="presParOf" srcId="{84BF9CC4-65EC-4C86-8D47-699269840F22}" destId="{02917045-4425-49BE-BD6C-D9B65F30DBF8}" srcOrd="0" destOrd="0" presId="urn:microsoft.com/office/officeart/2005/8/layout/lProcess2"/>
    <dgm:cxn modelId="{1F948907-C4AE-4BFF-9565-FC2A08650842}" type="presParOf" srcId="{02917045-4425-49BE-BD6C-D9B65F30DBF8}" destId="{9F1E5401-CB62-4603-B2FD-9FCBCD7BF9E8}" srcOrd="0" destOrd="0" presId="urn:microsoft.com/office/officeart/2005/8/layout/lProcess2"/>
    <dgm:cxn modelId="{EF9BB22A-6098-43A6-BC5D-1180C29EBEA2}" type="presParOf" srcId="{02917045-4425-49BE-BD6C-D9B65F30DBF8}" destId="{E4CB8951-60C1-4351-BAD0-00BC7064D5A8}" srcOrd="1" destOrd="0" presId="urn:microsoft.com/office/officeart/2005/8/layout/lProcess2"/>
    <dgm:cxn modelId="{C877B285-B152-4038-B0D5-A90416393751}" type="presParOf" srcId="{02917045-4425-49BE-BD6C-D9B65F30DBF8}" destId="{C3F4D06E-B06F-4364-A4DB-679391006DA2}" srcOrd="2" destOrd="0" presId="urn:microsoft.com/office/officeart/2005/8/layout/lProcess2"/>
    <dgm:cxn modelId="{E3A5D56F-F508-4F6C-9F65-2629C5289864}" type="presParOf" srcId="{C3F4D06E-B06F-4364-A4DB-679391006DA2}" destId="{FF19E0A3-4A44-4FF2-9CF6-CCE1909FBF60}" srcOrd="0" destOrd="0" presId="urn:microsoft.com/office/officeart/2005/8/layout/lProcess2"/>
    <dgm:cxn modelId="{F62DD3A1-0F02-4104-BFFD-E2837189343F}" type="presParOf" srcId="{FF19E0A3-4A44-4FF2-9CF6-CCE1909FBF60}" destId="{CFEF2838-4A93-4351-A5ED-1C88C93F3599}" srcOrd="0" destOrd="0" presId="urn:microsoft.com/office/officeart/2005/8/layout/lProcess2"/>
    <dgm:cxn modelId="{9305B929-6280-44A9-8E77-2760932E28CE}" type="presParOf" srcId="{84BF9CC4-65EC-4C86-8D47-699269840F22}" destId="{3DAD628F-EE4D-4B77-A80F-814DA8F3AC4F}" srcOrd="1" destOrd="0" presId="urn:microsoft.com/office/officeart/2005/8/layout/lProcess2"/>
    <dgm:cxn modelId="{85D2109A-0C4C-4137-BAC9-B3022D8CE941}" type="presParOf" srcId="{84BF9CC4-65EC-4C86-8D47-699269840F22}" destId="{4B9C1E9E-3996-4CFD-AD67-C8901EC4D819}" srcOrd="2" destOrd="0" presId="urn:microsoft.com/office/officeart/2005/8/layout/lProcess2"/>
    <dgm:cxn modelId="{8A650142-6FFD-4674-8293-CCE60F046B78}" type="presParOf" srcId="{4B9C1E9E-3996-4CFD-AD67-C8901EC4D819}" destId="{787F24FC-8548-412A-9C6E-0F05E3B86F94}" srcOrd="0" destOrd="0" presId="urn:microsoft.com/office/officeart/2005/8/layout/lProcess2"/>
    <dgm:cxn modelId="{013DAFD1-6D81-42F5-B7FC-5F70356F28F5}" type="presParOf" srcId="{4B9C1E9E-3996-4CFD-AD67-C8901EC4D819}" destId="{D16DC138-E521-41F4-873E-3C9ACFDB4B5B}" srcOrd="1" destOrd="0" presId="urn:microsoft.com/office/officeart/2005/8/layout/lProcess2"/>
    <dgm:cxn modelId="{31608397-7775-4E64-90A2-56D55926ADFC}" type="presParOf" srcId="{4B9C1E9E-3996-4CFD-AD67-C8901EC4D819}" destId="{4122778C-EAB2-41D7-9A95-B71663E19BA8}" srcOrd="2" destOrd="0" presId="urn:microsoft.com/office/officeart/2005/8/layout/lProcess2"/>
    <dgm:cxn modelId="{6E675E82-76F3-4D4D-A778-2D330B66BCB1}" type="presParOf" srcId="{4122778C-EAB2-41D7-9A95-B71663E19BA8}" destId="{033F6667-1839-46FA-8716-87FBE20A881D}" srcOrd="0" destOrd="0" presId="urn:microsoft.com/office/officeart/2005/8/layout/lProcess2"/>
    <dgm:cxn modelId="{D9D7D431-B739-41FF-B117-5E945FB0345D}" type="presParOf" srcId="{033F6667-1839-46FA-8716-87FBE20A881D}" destId="{B503CE61-2D6A-4C76-8D2E-97612BC79CC9}" srcOrd="0" destOrd="0" presId="urn:microsoft.com/office/officeart/2005/8/layout/lProcess2"/>
    <dgm:cxn modelId="{029BF858-31E5-4233-A69F-6BE095ECF694}" type="presParOf" srcId="{84BF9CC4-65EC-4C86-8D47-699269840F22}" destId="{64C4E2F4-CF5A-473C-BCB6-139A504EF927}" srcOrd="3" destOrd="0" presId="urn:microsoft.com/office/officeart/2005/8/layout/lProcess2"/>
    <dgm:cxn modelId="{28D69FEC-0AB2-4102-907A-F7E0BCBBB2EE}" type="presParOf" srcId="{84BF9CC4-65EC-4C86-8D47-699269840F22}" destId="{1DCE8A8D-8A6D-4EFD-8049-BAD108E642AD}" srcOrd="4" destOrd="0" presId="urn:microsoft.com/office/officeart/2005/8/layout/lProcess2"/>
    <dgm:cxn modelId="{BEDE39C6-8E04-4F80-B6F5-86B579673893}" type="presParOf" srcId="{1DCE8A8D-8A6D-4EFD-8049-BAD108E642AD}" destId="{1794FED4-16E0-4AF7-A4A3-6123191ED546}" srcOrd="0" destOrd="0" presId="urn:microsoft.com/office/officeart/2005/8/layout/lProcess2"/>
    <dgm:cxn modelId="{B29AD10B-0C8A-4A2D-B93E-216BA6A3589C}" type="presParOf" srcId="{1DCE8A8D-8A6D-4EFD-8049-BAD108E642AD}" destId="{02BA3D1B-7DDC-4A1D-8554-76BF219F9F03}" srcOrd="1" destOrd="0" presId="urn:microsoft.com/office/officeart/2005/8/layout/lProcess2"/>
    <dgm:cxn modelId="{F890CECB-730B-42A0-ABE1-F0587683CEF7}" type="presParOf" srcId="{1DCE8A8D-8A6D-4EFD-8049-BAD108E642AD}" destId="{5F2F72E5-00DC-43D0-AA22-351DC94FFA3F}" srcOrd="2" destOrd="0" presId="urn:microsoft.com/office/officeart/2005/8/layout/lProcess2"/>
    <dgm:cxn modelId="{0D12A2E2-3A5B-4B0D-9A34-75E867744802}" type="presParOf" srcId="{5F2F72E5-00DC-43D0-AA22-351DC94FFA3F}" destId="{A12FB87E-5622-4AF6-B092-E8576FCAA0F5}" srcOrd="0" destOrd="0" presId="urn:microsoft.com/office/officeart/2005/8/layout/lProcess2"/>
    <dgm:cxn modelId="{D64CF466-BDC7-4CDD-B3E4-FEE392447526}" type="presParOf" srcId="{A12FB87E-5622-4AF6-B092-E8576FCAA0F5}" destId="{31FE3BE3-81CA-47B0-82E3-7239C44B1414}" srcOrd="0" destOrd="0" presId="urn:microsoft.com/office/officeart/2005/8/layout/lProcess2"/>
    <dgm:cxn modelId="{4550B8AC-068D-44D5-9AAD-291D2C420B57}" type="presParOf" srcId="{84BF9CC4-65EC-4C86-8D47-699269840F22}" destId="{AC49DB78-8168-4285-B00C-70AB6BDE20C5}" srcOrd="5" destOrd="0" presId="urn:microsoft.com/office/officeart/2005/8/layout/lProcess2"/>
    <dgm:cxn modelId="{C4F742F9-A69C-44F0-B29F-E9E5EB36852F}" type="presParOf" srcId="{84BF9CC4-65EC-4C86-8D47-699269840F22}" destId="{64AC56F3-CA1A-4857-B563-F6576229E2B4}" srcOrd="6" destOrd="0" presId="urn:microsoft.com/office/officeart/2005/8/layout/lProcess2"/>
    <dgm:cxn modelId="{E5EDF92D-81DB-4420-8C1E-E9FFA83DEAE7}" type="presParOf" srcId="{64AC56F3-CA1A-4857-B563-F6576229E2B4}" destId="{685AA235-4BF7-4E07-AAF2-80B4A2E6B69A}" srcOrd="0" destOrd="0" presId="urn:microsoft.com/office/officeart/2005/8/layout/lProcess2"/>
    <dgm:cxn modelId="{85B2A034-7676-4865-BED7-41CCDF54BD20}" type="presParOf" srcId="{64AC56F3-CA1A-4857-B563-F6576229E2B4}" destId="{86F3A6CD-0647-4E3E-8F6A-D22E76E36199}" srcOrd="1" destOrd="0" presId="urn:microsoft.com/office/officeart/2005/8/layout/lProcess2"/>
    <dgm:cxn modelId="{C34D5268-30B9-462F-B857-AEC37B224B0A}" type="presParOf" srcId="{64AC56F3-CA1A-4857-B563-F6576229E2B4}" destId="{FEC7F867-61DB-48B8-97D6-D6AA8BB5B945}" srcOrd="2" destOrd="0" presId="urn:microsoft.com/office/officeart/2005/8/layout/lProcess2"/>
    <dgm:cxn modelId="{22F6DB68-2C14-4C6B-8A7D-DF3E8896C160}" type="presParOf" srcId="{FEC7F867-61DB-48B8-97D6-D6AA8BB5B945}" destId="{7E4A3FF5-0177-48AD-A581-8DEF50905C59}" srcOrd="0" destOrd="0" presId="urn:microsoft.com/office/officeart/2005/8/layout/lProcess2"/>
    <dgm:cxn modelId="{4087A68F-3B1E-4496-9008-8607D49C11BA}" type="presParOf" srcId="{7E4A3FF5-0177-48AD-A581-8DEF50905C59}" destId="{D5F19AE3-D77F-4C92-83EB-874401F1ED5B}" srcOrd="0" destOrd="0" presId="urn:microsoft.com/office/officeart/2005/8/layout/lProcess2"/>
    <dgm:cxn modelId="{AAAFC56E-0440-44D2-B90B-80BA60E3A507}" type="presParOf" srcId="{84BF9CC4-65EC-4C86-8D47-699269840F22}" destId="{49E094A8-FB90-4F0B-9704-1DDABD9D7576}" srcOrd="7" destOrd="0" presId="urn:microsoft.com/office/officeart/2005/8/layout/lProcess2"/>
    <dgm:cxn modelId="{2E4DEEAD-0C95-4C73-8978-644E18BED981}" type="presParOf" srcId="{84BF9CC4-65EC-4C86-8D47-699269840F22}" destId="{8E780D96-EF62-48B7-A0C3-0FDD69C54901}" srcOrd="8" destOrd="0" presId="urn:microsoft.com/office/officeart/2005/8/layout/lProcess2"/>
    <dgm:cxn modelId="{174514B6-D506-47B0-A944-68BD1E38161D}" type="presParOf" srcId="{8E780D96-EF62-48B7-A0C3-0FDD69C54901}" destId="{DEC1E561-B02F-46E9-88CF-4E5824742733}" srcOrd="0" destOrd="0" presId="urn:microsoft.com/office/officeart/2005/8/layout/lProcess2"/>
    <dgm:cxn modelId="{0DD913F5-D928-4FAA-94EF-F2DCCC19D4BE}" type="presParOf" srcId="{8E780D96-EF62-48B7-A0C3-0FDD69C54901}" destId="{6AE2B610-DF78-44D2-A7F1-FAB2DCE0BC70}" srcOrd="1" destOrd="0" presId="urn:microsoft.com/office/officeart/2005/8/layout/lProcess2"/>
    <dgm:cxn modelId="{FE1A01E3-96A5-4F0E-9A3C-F428F993920E}" type="presParOf" srcId="{8E780D96-EF62-48B7-A0C3-0FDD69C54901}" destId="{2745286A-D257-4E7F-8C45-572824F8F4DB}" srcOrd="2" destOrd="0" presId="urn:microsoft.com/office/officeart/2005/8/layout/lProcess2"/>
    <dgm:cxn modelId="{F5B77E9B-45FF-441A-93FB-3B4DCD3AAA69}" type="presParOf" srcId="{2745286A-D257-4E7F-8C45-572824F8F4DB}" destId="{246A4CDD-F8DD-43FC-AF98-C36202236C5F}" srcOrd="0" destOrd="0" presId="urn:microsoft.com/office/officeart/2005/8/layout/lProcess2"/>
    <dgm:cxn modelId="{31F3C80F-202C-41DD-B379-A153488F19EB}" type="presParOf" srcId="{246A4CDD-F8DD-43FC-AF98-C36202236C5F}" destId="{988648AB-0503-4AAB-B7EE-48A0D01EAC8C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6B1C92-6EF5-430A-A357-8ACE32965CD3}" type="doc">
      <dgm:prSet loTypeId="urn:microsoft.com/office/officeart/2005/8/layout/vList5" loCatId="list" qsTypeId="urn:microsoft.com/office/officeart/2005/8/quickstyle/3d2" qsCatId="3D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E90C1D36-93AE-4C39-9756-569AB909C806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2000" b="1" dirty="0" smtClean="0">
              <a:latin typeface="Verdana" pitchFamily="34" charset="0"/>
              <a:ea typeface="Verdana" pitchFamily="34" charset="0"/>
              <a:cs typeface="Verdana" pitchFamily="34" charset="0"/>
            </a:rPr>
            <a:t>198,0</a:t>
          </a:r>
        </a:p>
        <a:p>
          <a:r>
            <a:rPr lang="ru-RU" sz="1400" b="1" dirty="0" err="1" smtClean="0">
              <a:latin typeface="Verdana" pitchFamily="34" charset="0"/>
              <a:ea typeface="Verdana" pitchFamily="34" charset="0"/>
              <a:cs typeface="Verdana" pitchFamily="34" charset="0"/>
            </a:rPr>
            <a:t>тыс.руб</a:t>
          </a:r>
          <a:r>
            <a:rPr lang="ru-RU" sz="1400" b="1" dirty="0" smtClean="0">
              <a:latin typeface="Verdana" pitchFamily="34" charset="0"/>
              <a:ea typeface="Verdana" pitchFamily="34" charset="0"/>
              <a:cs typeface="Verdana" pitchFamily="34" charset="0"/>
            </a:rPr>
            <a:t>.</a:t>
          </a:r>
          <a:endParaRPr lang="ru-RU" sz="1400" b="1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2D49E5A6-CA0B-4EE7-8599-005F855EA558}" type="parTrans" cxnId="{23239C75-0C4B-4936-BBAA-CD983700A75D}">
      <dgm:prSet/>
      <dgm:spPr/>
      <dgm:t>
        <a:bodyPr/>
        <a:lstStyle/>
        <a:p>
          <a:endParaRPr lang="ru-RU"/>
        </a:p>
      </dgm:t>
    </dgm:pt>
    <dgm:pt modelId="{C1C73BAB-A59F-478C-8D7A-BF6D6E4A499B}" type="sibTrans" cxnId="{23239C75-0C4B-4936-BBAA-CD983700A75D}">
      <dgm:prSet/>
      <dgm:spPr/>
      <dgm:t>
        <a:bodyPr/>
        <a:lstStyle/>
        <a:p>
          <a:endParaRPr lang="ru-RU"/>
        </a:p>
      </dgm:t>
    </dgm:pt>
    <dgm:pt modelId="{4DADFA35-6771-4BE1-A5DC-5C2A151DFB3F}">
      <dgm:prSet phldrT="[Текст]" custT="1"/>
      <dgm:spPr/>
      <dgm:t>
        <a:bodyPr/>
        <a:lstStyle/>
        <a:p>
          <a:r>
            <a:rPr lang="ru-RU" sz="1100" dirty="0" smtClean="0"/>
            <a:t>оказания физическим лицам единовременной материальной помощи</a:t>
          </a:r>
          <a:endParaRPr lang="ru-RU" sz="1100" b="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508F0339-67FC-4F09-AF81-047ED175AE39}" type="parTrans" cxnId="{CCE5EBF1-3A35-4F4F-B5E1-139736932F13}">
      <dgm:prSet/>
      <dgm:spPr/>
      <dgm:t>
        <a:bodyPr/>
        <a:lstStyle/>
        <a:p>
          <a:endParaRPr lang="ru-RU"/>
        </a:p>
      </dgm:t>
    </dgm:pt>
    <dgm:pt modelId="{42B09084-2C67-4E34-A89F-5AAF75E15AEE}" type="sibTrans" cxnId="{CCE5EBF1-3A35-4F4F-B5E1-139736932F13}">
      <dgm:prSet/>
      <dgm:spPr/>
      <dgm:t>
        <a:bodyPr/>
        <a:lstStyle/>
        <a:p>
          <a:endParaRPr lang="ru-RU"/>
        </a:p>
      </dgm:t>
    </dgm:pt>
    <dgm:pt modelId="{405423D5-79F9-40BC-A0CE-7A360FF683F2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2000" b="1" dirty="0" smtClean="0">
              <a:latin typeface="Verdana" pitchFamily="34" charset="0"/>
              <a:ea typeface="Verdana" pitchFamily="34" charset="0"/>
              <a:cs typeface="Verdana" pitchFamily="34" charset="0"/>
            </a:rPr>
            <a:t>78,6  </a:t>
          </a:r>
          <a:r>
            <a:rPr lang="ru-RU" sz="1400" b="1" dirty="0" err="1" smtClean="0">
              <a:latin typeface="Verdana" pitchFamily="34" charset="0"/>
              <a:ea typeface="Verdana" pitchFamily="34" charset="0"/>
              <a:cs typeface="Verdana" pitchFamily="34" charset="0"/>
            </a:rPr>
            <a:t>тыс.руб</a:t>
          </a:r>
          <a:r>
            <a:rPr lang="ru-RU" sz="1400" b="1" dirty="0" smtClean="0">
              <a:latin typeface="Verdana" pitchFamily="34" charset="0"/>
              <a:ea typeface="Verdana" pitchFamily="34" charset="0"/>
              <a:cs typeface="Verdana" pitchFamily="34" charset="0"/>
            </a:rPr>
            <a:t>.</a:t>
          </a:r>
          <a:endParaRPr lang="ru-RU" sz="1400" b="1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426CA930-9A33-47C1-A7F9-90703EB9BF88}" type="parTrans" cxnId="{7F040F79-1428-4200-A9BC-1D1C880BCDFA}">
      <dgm:prSet/>
      <dgm:spPr/>
      <dgm:t>
        <a:bodyPr/>
        <a:lstStyle/>
        <a:p>
          <a:endParaRPr lang="ru-RU"/>
        </a:p>
      </dgm:t>
    </dgm:pt>
    <dgm:pt modelId="{BC939F81-594A-4973-A3A1-CA39046B1D68}" type="sibTrans" cxnId="{7F040F79-1428-4200-A9BC-1D1C880BCDFA}">
      <dgm:prSet/>
      <dgm:spPr/>
      <dgm:t>
        <a:bodyPr/>
        <a:lstStyle/>
        <a:p>
          <a:endParaRPr lang="ru-RU"/>
        </a:p>
      </dgm:t>
    </dgm:pt>
    <dgm:pt modelId="{1DC42AAF-B047-4031-A044-5F1FE7245807}">
      <dgm:prSet phldrT="[Текст]" custT="1"/>
      <dgm:spPr/>
      <dgm:t>
        <a:bodyPr/>
        <a:lstStyle/>
        <a:p>
          <a:r>
            <a:rPr lang="ru-RU" sz="1100" b="0" i="0" dirty="0" smtClean="0">
              <a:latin typeface="Verdana" pitchFamily="34" charset="0"/>
              <a:ea typeface="Verdana" pitchFamily="34" charset="0"/>
              <a:cs typeface="Verdana" pitchFamily="34" charset="0"/>
            </a:rPr>
            <a:t>направлены средства МКУ «Служба заказчика» на приобретение аккумуляторных батарей и зарядного устройства для приведения в рабочее состояние дизельной электростанции</a:t>
          </a:r>
          <a:endParaRPr lang="ru-RU" sz="1100" b="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94EFEC69-34C0-4054-86CF-8386AB480045}" type="parTrans" cxnId="{8869BE72-7979-4263-A2F6-5ABAD2050B0B}">
      <dgm:prSet/>
      <dgm:spPr/>
      <dgm:t>
        <a:bodyPr/>
        <a:lstStyle/>
        <a:p>
          <a:endParaRPr lang="ru-RU"/>
        </a:p>
      </dgm:t>
    </dgm:pt>
    <dgm:pt modelId="{747A89D1-CBC4-47B0-947D-2A8AAB1C2B6D}" type="sibTrans" cxnId="{8869BE72-7979-4263-A2F6-5ABAD2050B0B}">
      <dgm:prSet/>
      <dgm:spPr/>
      <dgm:t>
        <a:bodyPr/>
        <a:lstStyle/>
        <a:p>
          <a:endParaRPr lang="ru-RU"/>
        </a:p>
      </dgm:t>
    </dgm:pt>
    <dgm:pt modelId="{E0D70291-434E-43E9-96BD-808F8FB6A538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2000" b="1" dirty="0" smtClean="0">
              <a:latin typeface="Verdana" pitchFamily="34" charset="0"/>
              <a:ea typeface="Verdana" pitchFamily="34" charset="0"/>
              <a:cs typeface="Verdana" pitchFamily="34" charset="0"/>
            </a:rPr>
            <a:t>242,3     </a:t>
          </a:r>
          <a:r>
            <a:rPr lang="ru-RU" sz="1400" b="1" dirty="0" err="1" smtClean="0">
              <a:latin typeface="Verdana" pitchFamily="34" charset="0"/>
              <a:ea typeface="Verdana" pitchFamily="34" charset="0"/>
              <a:cs typeface="Verdana" pitchFamily="34" charset="0"/>
            </a:rPr>
            <a:t>тыс.руб</a:t>
          </a:r>
          <a:r>
            <a:rPr lang="ru-RU" sz="1400" b="1" dirty="0" smtClean="0">
              <a:latin typeface="Verdana" pitchFamily="34" charset="0"/>
              <a:ea typeface="Verdana" pitchFamily="34" charset="0"/>
              <a:cs typeface="Verdana" pitchFamily="34" charset="0"/>
            </a:rPr>
            <a:t>.</a:t>
          </a:r>
          <a:endParaRPr lang="ru-RU" sz="1400" b="1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9A05F8B8-507C-4A41-A87C-2A57E2CF5A79}" type="parTrans" cxnId="{3448BD5D-DF94-4376-B847-7A6025577A5E}">
      <dgm:prSet/>
      <dgm:spPr/>
      <dgm:t>
        <a:bodyPr/>
        <a:lstStyle/>
        <a:p>
          <a:endParaRPr lang="ru-RU"/>
        </a:p>
      </dgm:t>
    </dgm:pt>
    <dgm:pt modelId="{6AD324B8-8BAD-47FC-A56D-392D8F91DEC8}" type="sibTrans" cxnId="{3448BD5D-DF94-4376-B847-7A6025577A5E}">
      <dgm:prSet/>
      <dgm:spPr/>
      <dgm:t>
        <a:bodyPr/>
        <a:lstStyle/>
        <a:p>
          <a:endParaRPr lang="ru-RU"/>
        </a:p>
      </dgm:t>
    </dgm:pt>
    <dgm:pt modelId="{E00C1E41-045A-4249-996F-A62B843D4701}">
      <dgm:prSet phldrT="[Текст]" custT="1"/>
      <dgm:spPr/>
      <dgm:t>
        <a:bodyPr/>
        <a:lstStyle/>
        <a:p>
          <a:r>
            <a:rPr lang="ru-RU" sz="1100" b="0" dirty="0" smtClean="0">
              <a:latin typeface="Verdana" pitchFamily="34" charset="0"/>
              <a:ea typeface="Verdana" pitchFamily="34" charset="0"/>
              <a:cs typeface="Verdana" pitchFamily="34" charset="0"/>
            </a:rPr>
            <a:t>направлены средства </a:t>
          </a:r>
          <a:r>
            <a:rPr lang="ru-RU" sz="1100" b="0" i="0" dirty="0" smtClean="0">
              <a:latin typeface="Verdana" pitchFamily="34" charset="0"/>
              <a:ea typeface="Verdana" pitchFamily="34" charset="0"/>
              <a:cs typeface="Verdana" pitchFamily="34" charset="0"/>
            </a:rPr>
            <a:t>МКУ «Служба заказчика» на осуществление деятельности по обращению с животными без владельцев на территории Минусинского района</a:t>
          </a:r>
          <a:endParaRPr lang="ru-RU" sz="1100" b="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2C1A4352-05C4-4F7D-B86E-4AE977245DE7}" type="parTrans" cxnId="{B20AADE4-73B2-4AC0-A275-DA879D2BAFD2}">
      <dgm:prSet/>
      <dgm:spPr/>
      <dgm:t>
        <a:bodyPr/>
        <a:lstStyle/>
        <a:p>
          <a:endParaRPr lang="ru-RU"/>
        </a:p>
      </dgm:t>
    </dgm:pt>
    <dgm:pt modelId="{E430E8CA-9362-4926-9A50-D9F08053EFCF}" type="sibTrans" cxnId="{B20AADE4-73B2-4AC0-A275-DA879D2BAFD2}">
      <dgm:prSet/>
      <dgm:spPr/>
      <dgm:t>
        <a:bodyPr/>
        <a:lstStyle/>
        <a:p>
          <a:endParaRPr lang="ru-RU"/>
        </a:p>
      </dgm:t>
    </dgm:pt>
    <dgm:pt modelId="{F1102A6E-DE05-4868-9BF7-21FE9D5F9A17}">
      <dgm:prSet phldrT="[Текст]" custT="1"/>
      <dgm:spPr/>
      <dgm:t>
        <a:bodyPr/>
        <a:lstStyle/>
        <a:p>
          <a:r>
            <a:rPr lang="ru-RU" sz="1100" b="0" dirty="0" smtClean="0">
              <a:latin typeface="Verdana" pitchFamily="34" charset="0"/>
              <a:ea typeface="Verdana" pitchFamily="34" charset="0"/>
              <a:cs typeface="Verdana" pitchFamily="34" charset="0"/>
            </a:rPr>
            <a:t>направлены средства </a:t>
          </a:r>
          <a:r>
            <a:rPr lang="ru-RU" sz="1100" b="0" i="0" dirty="0" smtClean="0">
              <a:latin typeface="Verdana" pitchFamily="34" charset="0"/>
              <a:ea typeface="Verdana" pitchFamily="34" charset="0"/>
              <a:cs typeface="Verdana" pitchFamily="34" charset="0"/>
            </a:rPr>
            <a:t>МКУ «Служба заказчика» для производства работ по ремонту и техническому обслуживанию трансформаторных подстанций электроснабжения СНТ "Строитель"</a:t>
          </a:r>
          <a:endParaRPr lang="ru-RU" sz="1100" b="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9600BB81-2864-4C61-9C5F-56EF0402763A}" type="parTrans" cxnId="{1E7649A9-9CF9-4583-A3AB-9F865E3FAF4F}">
      <dgm:prSet/>
      <dgm:spPr/>
      <dgm:t>
        <a:bodyPr/>
        <a:lstStyle/>
        <a:p>
          <a:endParaRPr lang="ru-RU"/>
        </a:p>
      </dgm:t>
    </dgm:pt>
    <dgm:pt modelId="{FE28118E-FD06-4037-BCE0-DA1D0C2CB8F8}" type="sibTrans" cxnId="{1E7649A9-9CF9-4583-A3AB-9F865E3FAF4F}">
      <dgm:prSet/>
      <dgm:spPr/>
      <dgm:t>
        <a:bodyPr/>
        <a:lstStyle/>
        <a:p>
          <a:endParaRPr lang="ru-RU"/>
        </a:p>
      </dgm:t>
    </dgm:pt>
    <dgm:pt modelId="{A36E90E4-4E94-49F8-98C2-E6C2636F561D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2000" b="1" dirty="0" smtClean="0">
              <a:latin typeface="Verdana" pitchFamily="34" charset="0"/>
              <a:ea typeface="Verdana" pitchFamily="34" charset="0"/>
              <a:cs typeface="Verdana" pitchFamily="34" charset="0"/>
            </a:rPr>
            <a:t>192,3  </a:t>
          </a:r>
          <a:r>
            <a:rPr lang="ru-RU" sz="1400" b="1" dirty="0" err="1" smtClean="0">
              <a:latin typeface="Verdana" pitchFamily="34" charset="0"/>
              <a:ea typeface="Verdana" pitchFamily="34" charset="0"/>
              <a:cs typeface="Verdana" pitchFamily="34" charset="0"/>
            </a:rPr>
            <a:t>тыс.руб</a:t>
          </a:r>
          <a:r>
            <a:rPr lang="ru-RU" sz="1400" b="1" dirty="0" smtClean="0">
              <a:latin typeface="Verdana" pitchFamily="34" charset="0"/>
              <a:ea typeface="Verdana" pitchFamily="34" charset="0"/>
              <a:cs typeface="Verdana" pitchFamily="34" charset="0"/>
            </a:rPr>
            <a:t>.</a:t>
          </a:r>
          <a:endParaRPr lang="ru-RU" sz="1400" b="1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B4E0008F-43DB-4489-A54B-42D2D2EE2122}" type="parTrans" cxnId="{56515DF6-1C9F-43E7-892B-7371B418F70A}">
      <dgm:prSet/>
      <dgm:spPr/>
      <dgm:t>
        <a:bodyPr/>
        <a:lstStyle/>
        <a:p>
          <a:endParaRPr lang="ru-RU"/>
        </a:p>
      </dgm:t>
    </dgm:pt>
    <dgm:pt modelId="{32447372-28C9-44D6-8321-CC371F57F886}" type="sibTrans" cxnId="{56515DF6-1C9F-43E7-892B-7371B418F70A}">
      <dgm:prSet/>
      <dgm:spPr/>
      <dgm:t>
        <a:bodyPr/>
        <a:lstStyle/>
        <a:p>
          <a:endParaRPr lang="ru-RU"/>
        </a:p>
      </dgm:t>
    </dgm:pt>
    <dgm:pt modelId="{363E62D7-1B11-44F9-88FF-770B8C96DCC6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1800" b="1" dirty="0" smtClean="0">
              <a:latin typeface="Verdana" pitchFamily="34" charset="0"/>
              <a:ea typeface="Verdana" pitchFamily="34" charset="0"/>
              <a:cs typeface="Verdana" pitchFamily="34" charset="0"/>
            </a:rPr>
            <a:t> 3,9    </a:t>
          </a:r>
          <a:r>
            <a:rPr lang="ru-RU" sz="1400" b="1" dirty="0" err="1" smtClean="0">
              <a:latin typeface="Verdana" pitchFamily="34" charset="0"/>
              <a:ea typeface="Verdana" pitchFamily="34" charset="0"/>
              <a:cs typeface="Verdana" pitchFamily="34" charset="0"/>
            </a:rPr>
            <a:t>тыс.руб</a:t>
          </a:r>
          <a:r>
            <a:rPr lang="ru-RU" sz="1400" b="1" dirty="0" smtClean="0">
              <a:latin typeface="Verdana" pitchFamily="34" charset="0"/>
              <a:ea typeface="Verdana" pitchFamily="34" charset="0"/>
              <a:cs typeface="Verdana" pitchFamily="34" charset="0"/>
            </a:rPr>
            <a:t>.</a:t>
          </a:r>
          <a:endParaRPr lang="ru-RU" sz="1400" b="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6758E978-5FF2-40C5-AC31-CC29EDA51C6E}" type="parTrans" cxnId="{3BC1C43C-AAA8-4D59-AEEF-F97B2BFFEF42}">
      <dgm:prSet/>
      <dgm:spPr/>
      <dgm:t>
        <a:bodyPr/>
        <a:lstStyle/>
        <a:p>
          <a:endParaRPr lang="ru-RU"/>
        </a:p>
      </dgm:t>
    </dgm:pt>
    <dgm:pt modelId="{0B4EFFEF-3FAB-470D-9F4A-F7E7646F8053}" type="sibTrans" cxnId="{3BC1C43C-AAA8-4D59-AEEF-F97B2BFFEF42}">
      <dgm:prSet/>
      <dgm:spPr/>
      <dgm:t>
        <a:bodyPr/>
        <a:lstStyle/>
        <a:p>
          <a:endParaRPr lang="ru-RU"/>
        </a:p>
      </dgm:t>
    </dgm:pt>
    <dgm:pt modelId="{99C5C262-EEE3-4B2B-AA17-260ADB1DF7DB}">
      <dgm:prSet phldrT="[Текст]" custT="1"/>
      <dgm:spPr/>
      <dgm:t>
        <a:bodyPr/>
        <a:lstStyle/>
        <a:p>
          <a:r>
            <a:rPr lang="ru-RU" sz="1100" b="0" dirty="0" smtClean="0">
              <a:latin typeface="Verdana" pitchFamily="34" charset="0"/>
              <a:ea typeface="Verdana" pitchFamily="34" charset="0"/>
              <a:cs typeface="Verdana" pitchFamily="34" charset="0"/>
            </a:rPr>
            <a:t>направлены средства </a:t>
          </a:r>
          <a:r>
            <a:rPr lang="ru-RU" sz="1100" b="0" i="0" dirty="0" smtClean="0">
              <a:latin typeface="Verdana" pitchFamily="34" charset="0"/>
              <a:ea typeface="Verdana" pitchFamily="34" charset="0"/>
              <a:cs typeface="Verdana" pitchFamily="34" charset="0"/>
            </a:rPr>
            <a:t>МКУ «Служба заказчика» для приобретения предохранителей 10 кВт тип ПТ 1.1.-10.16.31, 5УХЛЗ в количестве 6 штук для комплексной трансформаторной подстанции в п. </a:t>
          </a:r>
          <a:r>
            <a:rPr lang="ru-RU" sz="1100" b="0" i="0" dirty="0" err="1" smtClean="0">
              <a:latin typeface="Verdana" pitchFamily="34" charset="0"/>
              <a:ea typeface="Verdana" pitchFamily="34" charset="0"/>
              <a:cs typeface="Verdana" pitchFamily="34" charset="0"/>
            </a:rPr>
            <a:t>Кутужеково</a:t>
          </a:r>
          <a:endParaRPr lang="ru-RU" sz="1100" b="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C5A5786C-B02F-4422-93E9-1A43C6D39A80}" type="parTrans" cxnId="{30E1B43A-7CCD-4B20-96D1-3F4D6D7E93C2}">
      <dgm:prSet/>
      <dgm:spPr/>
      <dgm:t>
        <a:bodyPr/>
        <a:lstStyle/>
        <a:p>
          <a:endParaRPr lang="ru-RU"/>
        </a:p>
      </dgm:t>
    </dgm:pt>
    <dgm:pt modelId="{0E4FB731-BD43-4C70-BF79-593C9B9F0325}" type="sibTrans" cxnId="{30E1B43A-7CCD-4B20-96D1-3F4D6D7E93C2}">
      <dgm:prSet/>
      <dgm:spPr/>
      <dgm:t>
        <a:bodyPr/>
        <a:lstStyle/>
        <a:p>
          <a:endParaRPr lang="ru-RU"/>
        </a:p>
      </dgm:t>
    </dgm:pt>
    <dgm:pt modelId="{0BA07CD0-DB27-44ED-A2E7-C6BCA21432F1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1800" b="1" dirty="0" smtClean="0">
              <a:latin typeface="Verdana" pitchFamily="34" charset="0"/>
              <a:ea typeface="Verdana" pitchFamily="34" charset="0"/>
              <a:cs typeface="Verdana" pitchFamily="34" charset="0"/>
            </a:rPr>
            <a:t>201,8   </a:t>
          </a:r>
          <a:r>
            <a:rPr lang="ru-RU" sz="1400" b="1" dirty="0" err="1" smtClean="0">
              <a:latin typeface="Verdana" pitchFamily="34" charset="0"/>
              <a:ea typeface="Verdana" pitchFamily="34" charset="0"/>
              <a:cs typeface="Verdana" pitchFamily="34" charset="0"/>
            </a:rPr>
            <a:t>тыс.руб</a:t>
          </a:r>
          <a:r>
            <a:rPr lang="ru-RU" sz="1400" b="1" dirty="0" smtClean="0">
              <a:latin typeface="Verdana" pitchFamily="34" charset="0"/>
              <a:ea typeface="Verdana" pitchFamily="34" charset="0"/>
              <a:cs typeface="Verdana" pitchFamily="34" charset="0"/>
            </a:rPr>
            <a:t>.</a:t>
          </a:r>
          <a:endParaRPr lang="ru-RU" sz="1400" b="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C6379DD0-0D33-4987-82A2-D08B12413F45}" type="parTrans" cxnId="{E15A581F-1765-4283-BAE3-B6CC3B78A425}">
      <dgm:prSet/>
      <dgm:spPr/>
      <dgm:t>
        <a:bodyPr/>
        <a:lstStyle/>
        <a:p>
          <a:endParaRPr lang="ru-RU"/>
        </a:p>
      </dgm:t>
    </dgm:pt>
    <dgm:pt modelId="{EF547028-DB4F-4942-A063-6A06A90A5553}" type="sibTrans" cxnId="{E15A581F-1765-4283-BAE3-B6CC3B78A425}">
      <dgm:prSet/>
      <dgm:spPr/>
      <dgm:t>
        <a:bodyPr/>
        <a:lstStyle/>
        <a:p>
          <a:endParaRPr lang="ru-RU"/>
        </a:p>
      </dgm:t>
    </dgm:pt>
    <dgm:pt modelId="{3E1A4AEB-8A3D-489F-9A7A-57DE3862D8ED}">
      <dgm:prSet phldrT="[Текст]" custT="1"/>
      <dgm:spPr/>
      <dgm:t>
        <a:bodyPr/>
        <a:lstStyle/>
        <a:p>
          <a:r>
            <a:rPr lang="ru-RU" sz="1100" b="0" dirty="0" smtClean="0">
              <a:latin typeface="Verdana" pitchFamily="34" charset="0"/>
              <a:ea typeface="Verdana" pitchFamily="34" charset="0"/>
              <a:cs typeface="Verdana" pitchFamily="34" charset="0"/>
            </a:rPr>
            <a:t>направлены средства УЗИОГ</a:t>
          </a:r>
          <a:r>
            <a:rPr lang="ru-RU" sz="1100" b="0" i="0" dirty="0" smtClean="0">
              <a:latin typeface="Verdana" pitchFamily="34" charset="0"/>
              <a:ea typeface="Verdana" pitchFamily="34" charset="0"/>
              <a:cs typeface="Verdana" pitchFamily="34" charset="0"/>
            </a:rPr>
            <a:t> на проведение неотложных аварийно-восстановительных работ на вводе 10кВ трансформаторной подстанции электроснабжения (ЗПТ-2301), расположенной по адресу: Селиванихинский сельсовет, территория Минусинское лесничество</a:t>
          </a:r>
          <a:endParaRPr lang="ru-RU" sz="1100" b="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DF77850D-6F32-4573-A6BD-1FEAC7FDACC1}" type="parTrans" cxnId="{2F53235C-FB40-4481-A6B9-545B40575B33}">
      <dgm:prSet/>
      <dgm:spPr/>
      <dgm:t>
        <a:bodyPr/>
        <a:lstStyle/>
        <a:p>
          <a:endParaRPr lang="ru-RU"/>
        </a:p>
      </dgm:t>
    </dgm:pt>
    <dgm:pt modelId="{380B7B99-638A-4611-9FE9-2644C90BD0C8}" type="sibTrans" cxnId="{2F53235C-FB40-4481-A6B9-545B40575B33}">
      <dgm:prSet/>
      <dgm:spPr/>
      <dgm:t>
        <a:bodyPr/>
        <a:lstStyle/>
        <a:p>
          <a:endParaRPr lang="ru-RU"/>
        </a:p>
      </dgm:t>
    </dgm:pt>
    <dgm:pt modelId="{24AD2255-3ACD-4279-95AF-48479ABBB077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1800" b="1" dirty="0" smtClean="0">
              <a:latin typeface="Verdana" pitchFamily="34" charset="0"/>
              <a:ea typeface="Verdana" pitchFamily="34" charset="0"/>
              <a:cs typeface="Verdana" pitchFamily="34" charset="0"/>
            </a:rPr>
            <a:t>74,8</a:t>
          </a:r>
        </a:p>
        <a:p>
          <a:r>
            <a:rPr lang="ru-RU" sz="1200" b="1" dirty="0" err="1" smtClean="0">
              <a:latin typeface="Verdana" pitchFamily="34" charset="0"/>
              <a:ea typeface="Verdana" pitchFamily="34" charset="0"/>
              <a:cs typeface="Verdana" pitchFamily="34" charset="0"/>
            </a:rPr>
            <a:t>тыс.руб</a:t>
          </a:r>
          <a:r>
            <a:rPr lang="ru-RU" sz="1200" b="1" dirty="0" smtClean="0">
              <a:latin typeface="Verdana" pitchFamily="34" charset="0"/>
              <a:ea typeface="Verdana" pitchFamily="34" charset="0"/>
              <a:cs typeface="Verdana" pitchFamily="34" charset="0"/>
            </a:rPr>
            <a:t>.</a:t>
          </a:r>
          <a:endParaRPr lang="ru-RU" sz="1200" b="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56551694-0EA9-43D0-834A-34E5F65DB693}" type="parTrans" cxnId="{DD03E471-6BE3-494A-B351-361E63002DC6}">
      <dgm:prSet/>
      <dgm:spPr/>
      <dgm:t>
        <a:bodyPr/>
        <a:lstStyle/>
        <a:p>
          <a:endParaRPr lang="ru-RU"/>
        </a:p>
      </dgm:t>
    </dgm:pt>
    <dgm:pt modelId="{42054CD7-3DBF-4F00-BCA9-D7151CAF5E2E}" type="sibTrans" cxnId="{DD03E471-6BE3-494A-B351-361E63002DC6}">
      <dgm:prSet/>
      <dgm:spPr/>
      <dgm:t>
        <a:bodyPr/>
        <a:lstStyle/>
        <a:p>
          <a:endParaRPr lang="ru-RU"/>
        </a:p>
      </dgm:t>
    </dgm:pt>
    <dgm:pt modelId="{455B6441-6904-4008-9F03-2C3416556B19}">
      <dgm:prSet phldrT="[Текст]" custT="1"/>
      <dgm:spPr/>
      <dgm:t>
        <a:bodyPr/>
        <a:lstStyle/>
        <a:p>
          <a:r>
            <a:rPr lang="ru-RU" sz="1100" b="0" dirty="0" smtClean="0">
              <a:latin typeface="Verdana" pitchFamily="34" charset="0"/>
              <a:ea typeface="Verdana" pitchFamily="34" charset="0"/>
              <a:cs typeface="Verdana" pitchFamily="34" charset="0"/>
            </a:rPr>
            <a:t>направлены средства  ОКСТ и МП на проведение мероприятия, имеющего важное общественное значение для Минусинского района "Муниципальный патриотический форум "МЫ ВМЕСТЕ"</a:t>
          </a:r>
          <a:endParaRPr lang="ru-RU" sz="1100" b="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4AB4ECAB-AB81-4B1F-BDB0-F26A910C11B4}" type="parTrans" cxnId="{E20402C0-9DB4-4CF6-8E92-D99141A1CC88}">
      <dgm:prSet/>
      <dgm:spPr/>
      <dgm:t>
        <a:bodyPr/>
        <a:lstStyle/>
        <a:p>
          <a:endParaRPr lang="ru-RU"/>
        </a:p>
      </dgm:t>
    </dgm:pt>
    <dgm:pt modelId="{42AA6FF0-9A5D-4698-9520-0490F7821505}" type="sibTrans" cxnId="{E20402C0-9DB4-4CF6-8E92-D99141A1CC88}">
      <dgm:prSet/>
      <dgm:spPr/>
      <dgm:t>
        <a:bodyPr/>
        <a:lstStyle/>
        <a:p>
          <a:endParaRPr lang="ru-RU"/>
        </a:p>
      </dgm:t>
    </dgm:pt>
    <dgm:pt modelId="{988A1FFB-9980-4F35-98BB-16571FA27BD8}" type="pres">
      <dgm:prSet presAssocID="{EC6B1C92-6EF5-430A-A357-8ACE32965CD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E948B7-6934-4EDB-A688-F4A8582AC2B3}" type="pres">
      <dgm:prSet presAssocID="{E90C1D36-93AE-4C39-9756-569AB909C806}" presName="linNode" presStyleCnt="0"/>
      <dgm:spPr/>
      <dgm:t>
        <a:bodyPr/>
        <a:lstStyle/>
        <a:p>
          <a:endParaRPr lang="ru-RU"/>
        </a:p>
      </dgm:t>
    </dgm:pt>
    <dgm:pt modelId="{FE6D5CE6-6CC4-47F8-9B5D-D3BA2382BCBF}" type="pres">
      <dgm:prSet presAssocID="{E90C1D36-93AE-4C39-9756-569AB909C806}" presName="parentText" presStyleLbl="node1" presStyleIdx="0" presStyleCnt="7" custScaleX="552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99CCF6-847E-485C-BD4A-ACCA876C1676}" type="pres">
      <dgm:prSet presAssocID="{E90C1D36-93AE-4C39-9756-569AB909C806}" presName="descendantText" presStyleLbl="alignAccFollowNode1" presStyleIdx="0" presStyleCnt="7" custScaleX="122474" custScaleY="1172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7CC542-0297-407A-B94B-AD44821DB0C0}" type="pres">
      <dgm:prSet presAssocID="{C1C73BAB-A59F-478C-8D7A-BF6D6E4A499B}" presName="sp" presStyleCnt="0"/>
      <dgm:spPr/>
      <dgm:t>
        <a:bodyPr/>
        <a:lstStyle/>
        <a:p>
          <a:endParaRPr lang="ru-RU"/>
        </a:p>
      </dgm:t>
    </dgm:pt>
    <dgm:pt modelId="{C2469297-6812-43AA-A366-1B2AC3C1B4E5}" type="pres">
      <dgm:prSet presAssocID="{405423D5-79F9-40BC-A0CE-7A360FF683F2}" presName="linNode" presStyleCnt="0"/>
      <dgm:spPr/>
      <dgm:t>
        <a:bodyPr/>
        <a:lstStyle/>
        <a:p>
          <a:endParaRPr lang="ru-RU"/>
        </a:p>
      </dgm:t>
    </dgm:pt>
    <dgm:pt modelId="{08C0760E-9899-4A56-B623-3A21A0886D3D}" type="pres">
      <dgm:prSet presAssocID="{405423D5-79F9-40BC-A0CE-7A360FF683F2}" presName="parentText" presStyleLbl="node1" presStyleIdx="1" presStyleCnt="7" custScaleX="552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08F05C-8CD0-4482-A7E0-3D6EF3C3ECB6}" type="pres">
      <dgm:prSet presAssocID="{405423D5-79F9-40BC-A0CE-7A360FF683F2}" presName="descendantText" presStyleLbl="alignAccFollowNode1" presStyleIdx="1" presStyleCnt="7" custScaleX="122474" custScaleY="1172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BEB04E-3029-42AA-80AE-ABE58E19F2AC}" type="pres">
      <dgm:prSet presAssocID="{BC939F81-594A-4973-A3A1-CA39046B1D68}" presName="sp" presStyleCnt="0"/>
      <dgm:spPr/>
      <dgm:t>
        <a:bodyPr/>
        <a:lstStyle/>
        <a:p>
          <a:endParaRPr lang="ru-RU"/>
        </a:p>
      </dgm:t>
    </dgm:pt>
    <dgm:pt modelId="{E2F4756A-EC80-43AD-8E43-C3E120E75EA8}" type="pres">
      <dgm:prSet presAssocID="{E0D70291-434E-43E9-96BD-808F8FB6A538}" presName="linNode" presStyleCnt="0"/>
      <dgm:spPr/>
      <dgm:t>
        <a:bodyPr/>
        <a:lstStyle/>
        <a:p>
          <a:endParaRPr lang="ru-RU"/>
        </a:p>
      </dgm:t>
    </dgm:pt>
    <dgm:pt modelId="{451147F3-91ED-4D30-B3FE-2DC40AD15A7A}" type="pres">
      <dgm:prSet presAssocID="{E0D70291-434E-43E9-96BD-808F8FB6A538}" presName="parentText" presStyleLbl="node1" presStyleIdx="2" presStyleCnt="7" custScaleX="552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C82711-74E6-46A3-8676-0FE6DCCB7BE4}" type="pres">
      <dgm:prSet presAssocID="{E0D70291-434E-43E9-96BD-808F8FB6A538}" presName="descendantText" presStyleLbl="alignAccFollowNode1" presStyleIdx="2" presStyleCnt="7" custScaleX="122474" custScaleY="1172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2ADDD2-CABB-4F81-BF62-7FDEC4FEE4C8}" type="pres">
      <dgm:prSet presAssocID="{6AD324B8-8BAD-47FC-A56D-392D8F91DEC8}" presName="sp" presStyleCnt="0"/>
      <dgm:spPr/>
      <dgm:t>
        <a:bodyPr/>
        <a:lstStyle/>
        <a:p>
          <a:endParaRPr lang="ru-RU"/>
        </a:p>
      </dgm:t>
    </dgm:pt>
    <dgm:pt modelId="{651C54EC-430A-420C-BFDC-7D4F5B7BFF9E}" type="pres">
      <dgm:prSet presAssocID="{A36E90E4-4E94-49F8-98C2-E6C2636F561D}" presName="linNode" presStyleCnt="0"/>
      <dgm:spPr/>
      <dgm:t>
        <a:bodyPr/>
        <a:lstStyle/>
        <a:p>
          <a:endParaRPr lang="ru-RU"/>
        </a:p>
      </dgm:t>
    </dgm:pt>
    <dgm:pt modelId="{F19D92A0-A832-4C17-B6A8-D82D4B0E7B34}" type="pres">
      <dgm:prSet presAssocID="{A36E90E4-4E94-49F8-98C2-E6C2636F561D}" presName="parentText" presStyleLbl="node1" presStyleIdx="3" presStyleCnt="7" custScaleX="55288" custLinFactNeighborX="150" custLinFactNeighborY="-10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609794-F0ED-49E3-919F-83D9AEF93429}" type="pres">
      <dgm:prSet presAssocID="{A36E90E4-4E94-49F8-98C2-E6C2636F561D}" presName="descendantText" presStyleLbl="alignAccFollowNode1" presStyleIdx="3" presStyleCnt="7" custScaleX="121940" custScaleY="1155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969095-9858-48ED-B08D-6FDC9D27D240}" type="pres">
      <dgm:prSet presAssocID="{32447372-28C9-44D6-8321-CC371F57F886}" presName="sp" presStyleCnt="0"/>
      <dgm:spPr/>
    </dgm:pt>
    <dgm:pt modelId="{2F2406A2-A17D-410F-BC32-4E67DAB3FACF}" type="pres">
      <dgm:prSet presAssocID="{363E62D7-1B11-44F9-88FF-770B8C96DCC6}" presName="linNode" presStyleCnt="0"/>
      <dgm:spPr/>
    </dgm:pt>
    <dgm:pt modelId="{A5936FEA-13B4-47A7-A560-39D91BB35396}" type="pres">
      <dgm:prSet presAssocID="{363E62D7-1B11-44F9-88FF-770B8C96DCC6}" presName="parentText" presStyleLbl="node1" presStyleIdx="4" presStyleCnt="7" custScaleX="5528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70E868-B069-4D4B-B4BD-F11A292191F0}" type="pres">
      <dgm:prSet presAssocID="{363E62D7-1B11-44F9-88FF-770B8C96DCC6}" presName="descendantText" presStyleLbl="alignAccFollowNode1" presStyleIdx="4" presStyleCnt="7" custScaleX="121940" custScaleY="1174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592F26-DFB7-4A3B-A75C-73ED76D01345}" type="pres">
      <dgm:prSet presAssocID="{0B4EFFEF-3FAB-470D-9F4A-F7E7646F8053}" presName="sp" presStyleCnt="0"/>
      <dgm:spPr/>
    </dgm:pt>
    <dgm:pt modelId="{CA881EDE-9FE3-4294-BED6-EAC1FAB4DC55}" type="pres">
      <dgm:prSet presAssocID="{0BA07CD0-DB27-44ED-A2E7-C6BCA21432F1}" presName="linNode" presStyleCnt="0"/>
      <dgm:spPr/>
    </dgm:pt>
    <dgm:pt modelId="{B39AE343-59AB-4F66-ABF0-78CAFAEF135E}" type="pres">
      <dgm:prSet presAssocID="{0BA07CD0-DB27-44ED-A2E7-C6BCA21432F1}" presName="parentText" presStyleLbl="node1" presStyleIdx="5" presStyleCnt="7" custScaleX="5528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386E8C-5AF4-4B0F-9829-A9125F574533}" type="pres">
      <dgm:prSet presAssocID="{0BA07CD0-DB27-44ED-A2E7-C6BCA21432F1}" presName="descendantText" presStyleLbl="alignAccFollowNode1" presStyleIdx="5" presStyleCnt="7" custScaleX="121940" custScaleY="1222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C0077F-6964-460A-8861-8FDF9524F6F9}" type="pres">
      <dgm:prSet presAssocID="{EF547028-DB4F-4942-A063-6A06A90A5553}" presName="sp" presStyleCnt="0"/>
      <dgm:spPr/>
    </dgm:pt>
    <dgm:pt modelId="{4B4104E5-C463-49A9-89B3-188BAC3DFD0D}" type="pres">
      <dgm:prSet presAssocID="{24AD2255-3ACD-4279-95AF-48479ABBB077}" presName="linNode" presStyleCnt="0"/>
      <dgm:spPr/>
    </dgm:pt>
    <dgm:pt modelId="{BD72F2F3-A8B0-484B-9E28-10284DC91548}" type="pres">
      <dgm:prSet presAssocID="{24AD2255-3ACD-4279-95AF-48479ABBB077}" presName="parentText" presStyleLbl="node1" presStyleIdx="6" presStyleCnt="7" custScaleX="5528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1E9C1E-DD71-4222-B752-E9B0F2F9840F}" type="pres">
      <dgm:prSet presAssocID="{24AD2255-3ACD-4279-95AF-48479ABBB077}" presName="descendantText" presStyleLbl="alignAccFollowNode1" presStyleIdx="6" presStyleCnt="7" custScaleX="121940" custScaleY="1222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1B5AF9-157A-44EA-8B1F-17386F416721}" type="presOf" srcId="{363E62D7-1B11-44F9-88FF-770B8C96DCC6}" destId="{A5936FEA-13B4-47A7-A560-39D91BB35396}" srcOrd="0" destOrd="0" presId="urn:microsoft.com/office/officeart/2005/8/layout/vList5"/>
    <dgm:cxn modelId="{48AF2D6F-4C3A-43F0-869C-98C283ED44DA}" type="presOf" srcId="{3E1A4AEB-8A3D-489F-9A7A-57DE3862D8ED}" destId="{06386E8C-5AF4-4B0F-9829-A9125F574533}" srcOrd="0" destOrd="0" presId="urn:microsoft.com/office/officeart/2005/8/layout/vList5"/>
    <dgm:cxn modelId="{CCE5EBF1-3A35-4F4F-B5E1-139736932F13}" srcId="{E90C1D36-93AE-4C39-9756-569AB909C806}" destId="{4DADFA35-6771-4BE1-A5DC-5C2A151DFB3F}" srcOrd="0" destOrd="0" parTransId="{508F0339-67FC-4F09-AF81-047ED175AE39}" sibTransId="{42B09084-2C67-4E34-A89F-5AAF75E15AEE}"/>
    <dgm:cxn modelId="{1E7649A9-9CF9-4583-A3AB-9F865E3FAF4F}" srcId="{A36E90E4-4E94-49F8-98C2-E6C2636F561D}" destId="{F1102A6E-DE05-4868-9BF7-21FE9D5F9A17}" srcOrd="0" destOrd="0" parTransId="{9600BB81-2864-4C61-9C5F-56EF0402763A}" sibTransId="{FE28118E-FD06-4037-BCE0-DA1D0C2CB8F8}"/>
    <dgm:cxn modelId="{CA85B46A-0F8A-4266-A832-34E1280E863F}" type="presOf" srcId="{455B6441-6904-4008-9F03-2C3416556B19}" destId="{281E9C1E-DD71-4222-B752-E9B0F2F9840F}" srcOrd="0" destOrd="0" presId="urn:microsoft.com/office/officeart/2005/8/layout/vList5"/>
    <dgm:cxn modelId="{23239C75-0C4B-4936-BBAA-CD983700A75D}" srcId="{EC6B1C92-6EF5-430A-A357-8ACE32965CD3}" destId="{E90C1D36-93AE-4C39-9756-569AB909C806}" srcOrd="0" destOrd="0" parTransId="{2D49E5A6-CA0B-4EE7-8599-005F855EA558}" sibTransId="{C1C73BAB-A59F-478C-8D7A-BF6D6E4A499B}"/>
    <dgm:cxn modelId="{8869BE72-7979-4263-A2F6-5ABAD2050B0B}" srcId="{405423D5-79F9-40BC-A0CE-7A360FF683F2}" destId="{1DC42AAF-B047-4031-A044-5F1FE7245807}" srcOrd="0" destOrd="0" parTransId="{94EFEC69-34C0-4054-86CF-8386AB480045}" sibTransId="{747A89D1-CBC4-47B0-947D-2A8AAB1C2B6D}"/>
    <dgm:cxn modelId="{E9B6AF9D-428A-4850-AB73-FCA7FC0DD4AE}" type="presOf" srcId="{0BA07CD0-DB27-44ED-A2E7-C6BCA21432F1}" destId="{B39AE343-59AB-4F66-ABF0-78CAFAEF135E}" srcOrd="0" destOrd="0" presId="urn:microsoft.com/office/officeart/2005/8/layout/vList5"/>
    <dgm:cxn modelId="{8BB78E8C-B4CB-4577-8709-09D2EAE5F952}" type="presOf" srcId="{F1102A6E-DE05-4868-9BF7-21FE9D5F9A17}" destId="{18609794-F0ED-49E3-919F-83D9AEF93429}" srcOrd="0" destOrd="0" presId="urn:microsoft.com/office/officeart/2005/8/layout/vList5"/>
    <dgm:cxn modelId="{3448BD5D-DF94-4376-B847-7A6025577A5E}" srcId="{EC6B1C92-6EF5-430A-A357-8ACE32965CD3}" destId="{E0D70291-434E-43E9-96BD-808F8FB6A538}" srcOrd="2" destOrd="0" parTransId="{9A05F8B8-507C-4A41-A87C-2A57E2CF5A79}" sibTransId="{6AD324B8-8BAD-47FC-A56D-392D8F91DEC8}"/>
    <dgm:cxn modelId="{E15A581F-1765-4283-BAE3-B6CC3B78A425}" srcId="{EC6B1C92-6EF5-430A-A357-8ACE32965CD3}" destId="{0BA07CD0-DB27-44ED-A2E7-C6BCA21432F1}" srcOrd="5" destOrd="0" parTransId="{C6379DD0-0D33-4987-82A2-D08B12413F45}" sibTransId="{EF547028-DB4F-4942-A063-6A06A90A5553}"/>
    <dgm:cxn modelId="{DD03E471-6BE3-494A-B351-361E63002DC6}" srcId="{EC6B1C92-6EF5-430A-A357-8ACE32965CD3}" destId="{24AD2255-3ACD-4279-95AF-48479ABBB077}" srcOrd="6" destOrd="0" parTransId="{56551694-0EA9-43D0-834A-34E5F65DB693}" sibTransId="{42054CD7-3DBF-4F00-BCA9-D7151CAF5E2E}"/>
    <dgm:cxn modelId="{3267C891-02E8-4BA5-ADDD-EF2EFA2AA96A}" type="presOf" srcId="{EC6B1C92-6EF5-430A-A357-8ACE32965CD3}" destId="{988A1FFB-9980-4F35-98BB-16571FA27BD8}" srcOrd="0" destOrd="0" presId="urn:microsoft.com/office/officeart/2005/8/layout/vList5"/>
    <dgm:cxn modelId="{2F53235C-FB40-4481-A6B9-545B40575B33}" srcId="{0BA07CD0-DB27-44ED-A2E7-C6BCA21432F1}" destId="{3E1A4AEB-8A3D-489F-9A7A-57DE3862D8ED}" srcOrd="0" destOrd="0" parTransId="{DF77850D-6F32-4573-A6BD-1FEAC7FDACC1}" sibTransId="{380B7B99-638A-4611-9FE9-2644C90BD0C8}"/>
    <dgm:cxn modelId="{A6C94B8A-C09E-43AF-B342-9B4A76B3D060}" type="presOf" srcId="{1DC42AAF-B047-4031-A044-5F1FE7245807}" destId="{6008F05C-8CD0-4482-A7E0-3D6EF3C3ECB6}" srcOrd="0" destOrd="0" presId="urn:microsoft.com/office/officeart/2005/8/layout/vList5"/>
    <dgm:cxn modelId="{56515DF6-1C9F-43E7-892B-7371B418F70A}" srcId="{EC6B1C92-6EF5-430A-A357-8ACE32965CD3}" destId="{A36E90E4-4E94-49F8-98C2-E6C2636F561D}" srcOrd="3" destOrd="0" parTransId="{B4E0008F-43DB-4489-A54B-42D2D2EE2122}" sibTransId="{32447372-28C9-44D6-8321-CC371F57F886}"/>
    <dgm:cxn modelId="{7FD8500B-5489-400D-A5FF-76ECA7DE9456}" type="presOf" srcId="{A36E90E4-4E94-49F8-98C2-E6C2636F561D}" destId="{F19D92A0-A832-4C17-B6A8-D82D4B0E7B34}" srcOrd="0" destOrd="0" presId="urn:microsoft.com/office/officeart/2005/8/layout/vList5"/>
    <dgm:cxn modelId="{076323F0-E93D-48D7-8EF1-E78D433FAC73}" type="presOf" srcId="{4DADFA35-6771-4BE1-A5DC-5C2A151DFB3F}" destId="{9799CCF6-847E-485C-BD4A-ACCA876C1676}" srcOrd="0" destOrd="0" presId="urn:microsoft.com/office/officeart/2005/8/layout/vList5"/>
    <dgm:cxn modelId="{30E1B43A-7CCD-4B20-96D1-3F4D6D7E93C2}" srcId="{363E62D7-1B11-44F9-88FF-770B8C96DCC6}" destId="{99C5C262-EEE3-4B2B-AA17-260ADB1DF7DB}" srcOrd="0" destOrd="0" parTransId="{C5A5786C-B02F-4422-93E9-1A43C6D39A80}" sibTransId="{0E4FB731-BD43-4C70-BF79-593C9B9F0325}"/>
    <dgm:cxn modelId="{4B9A921E-F710-4809-B9A2-6EBEC96A0D18}" type="presOf" srcId="{E0D70291-434E-43E9-96BD-808F8FB6A538}" destId="{451147F3-91ED-4D30-B3FE-2DC40AD15A7A}" srcOrd="0" destOrd="0" presId="urn:microsoft.com/office/officeart/2005/8/layout/vList5"/>
    <dgm:cxn modelId="{EE780F91-3E77-46F6-A94A-D00EE1F6F766}" type="presOf" srcId="{E90C1D36-93AE-4C39-9756-569AB909C806}" destId="{FE6D5CE6-6CC4-47F8-9B5D-D3BA2382BCBF}" srcOrd="0" destOrd="0" presId="urn:microsoft.com/office/officeart/2005/8/layout/vList5"/>
    <dgm:cxn modelId="{5A1B377B-6D07-4652-9EA5-85D4B8B9768F}" type="presOf" srcId="{99C5C262-EEE3-4B2B-AA17-260ADB1DF7DB}" destId="{D370E868-B069-4D4B-B4BD-F11A292191F0}" srcOrd="0" destOrd="0" presId="urn:microsoft.com/office/officeart/2005/8/layout/vList5"/>
    <dgm:cxn modelId="{7F040F79-1428-4200-A9BC-1D1C880BCDFA}" srcId="{EC6B1C92-6EF5-430A-A357-8ACE32965CD3}" destId="{405423D5-79F9-40BC-A0CE-7A360FF683F2}" srcOrd="1" destOrd="0" parTransId="{426CA930-9A33-47C1-A7F9-90703EB9BF88}" sibTransId="{BC939F81-594A-4973-A3A1-CA39046B1D68}"/>
    <dgm:cxn modelId="{E20402C0-9DB4-4CF6-8E92-D99141A1CC88}" srcId="{24AD2255-3ACD-4279-95AF-48479ABBB077}" destId="{455B6441-6904-4008-9F03-2C3416556B19}" srcOrd="0" destOrd="0" parTransId="{4AB4ECAB-AB81-4B1F-BDB0-F26A910C11B4}" sibTransId="{42AA6FF0-9A5D-4698-9520-0490F7821505}"/>
    <dgm:cxn modelId="{E2BB1878-A75C-45F3-9BBD-E3AACFAB9211}" type="presOf" srcId="{E00C1E41-045A-4249-996F-A62B843D4701}" destId="{6CC82711-74E6-46A3-8676-0FE6DCCB7BE4}" srcOrd="0" destOrd="0" presId="urn:microsoft.com/office/officeart/2005/8/layout/vList5"/>
    <dgm:cxn modelId="{B28197AD-7602-42D1-850B-282B288989A9}" type="presOf" srcId="{24AD2255-3ACD-4279-95AF-48479ABBB077}" destId="{BD72F2F3-A8B0-484B-9E28-10284DC91548}" srcOrd="0" destOrd="0" presId="urn:microsoft.com/office/officeart/2005/8/layout/vList5"/>
    <dgm:cxn modelId="{B20AADE4-73B2-4AC0-A275-DA879D2BAFD2}" srcId="{E0D70291-434E-43E9-96BD-808F8FB6A538}" destId="{E00C1E41-045A-4249-996F-A62B843D4701}" srcOrd="0" destOrd="0" parTransId="{2C1A4352-05C4-4F7D-B86E-4AE977245DE7}" sibTransId="{E430E8CA-9362-4926-9A50-D9F08053EFCF}"/>
    <dgm:cxn modelId="{3BC1C43C-AAA8-4D59-AEEF-F97B2BFFEF42}" srcId="{EC6B1C92-6EF5-430A-A357-8ACE32965CD3}" destId="{363E62D7-1B11-44F9-88FF-770B8C96DCC6}" srcOrd="4" destOrd="0" parTransId="{6758E978-5FF2-40C5-AC31-CC29EDA51C6E}" sibTransId="{0B4EFFEF-3FAB-470D-9F4A-F7E7646F8053}"/>
    <dgm:cxn modelId="{BD7A1385-520C-4F2B-91B8-12039C8EF5FB}" type="presOf" srcId="{405423D5-79F9-40BC-A0CE-7A360FF683F2}" destId="{08C0760E-9899-4A56-B623-3A21A0886D3D}" srcOrd="0" destOrd="0" presId="urn:microsoft.com/office/officeart/2005/8/layout/vList5"/>
    <dgm:cxn modelId="{09946C7E-5E3A-48A4-A6B6-A108652413EC}" type="presParOf" srcId="{988A1FFB-9980-4F35-98BB-16571FA27BD8}" destId="{FBE948B7-6934-4EDB-A688-F4A8582AC2B3}" srcOrd="0" destOrd="0" presId="urn:microsoft.com/office/officeart/2005/8/layout/vList5"/>
    <dgm:cxn modelId="{53B8B53B-D453-4EFA-9C9F-19711E61B4AA}" type="presParOf" srcId="{FBE948B7-6934-4EDB-A688-F4A8582AC2B3}" destId="{FE6D5CE6-6CC4-47F8-9B5D-D3BA2382BCBF}" srcOrd="0" destOrd="0" presId="urn:microsoft.com/office/officeart/2005/8/layout/vList5"/>
    <dgm:cxn modelId="{83AB8DA1-485D-486F-9FE7-D4E76618DBA4}" type="presParOf" srcId="{FBE948B7-6934-4EDB-A688-F4A8582AC2B3}" destId="{9799CCF6-847E-485C-BD4A-ACCA876C1676}" srcOrd="1" destOrd="0" presId="urn:microsoft.com/office/officeart/2005/8/layout/vList5"/>
    <dgm:cxn modelId="{FDB3DB34-D249-4BF4-A898-F6E90BF6C0DD}" type="presParOf" srcId="{988A1FFB-9980-4F35-98BB-16571FA27BD8}" destId="{657CC542-0297-407A-B94B-AD44821DB0C0}" srcOrd="1" destOrd="0" presId="urn:microsoft.com/office/officeart/2005/8/layout/vList5"/>
    <dgm:cxn modelId="{C844D3B8-E96D-42F7-A2D5-EA68DB2CBF04}" type="presParOf" srcId="{988A1FFB-9980-4F35-98BB-16571FA27BD8}" destId="{C2469297-6812-43AA-A366-1B2AC3C1B4E5}" srcOrd="2" destOrd="0" presId="urn:microsoft.com/office/officeart/2005/8/layout/vList5"/>
    <dgm:cxn modelId="{B1D9134B-DBEB-4B59-8D79-4DC286614D3A}" type="presParOf" srcId="{C2469297-6812-43AA-A366-1B2AC3C1B4E5}" destId="{08C0760E-9899-4A56-B623-3A21A0886D3D}" srcOrd="0" destOrd="0" presId="urn:microsoft.com/office/officeart/2005/8/layout/vList5"/>
    <dgm:cxn modelId="{29D91827-ABBF-475A-A771-33C3249FC6C2}" type="presParOf" srcId="{C2469297-6812-43AA-A366-1B2AC3C1B4E5}" destId="{6008F05C-8CD0-4482-A7E0-3D6EF3C3ECB6}" srcOrd="1" destOrd="0" presId="urn:microsoft.com/office/officeart/2005/8/layout/vList5"/>
    <dgm:cxn modelId="{F0668138-33AC-4595-80E5-06239EFA3817}" type="presParOf" srcId="{988A1FFB-9980-4F35-98BB-16571FA27BD8}" destId="{12BEB04E-3029-42AA-80AE-ABE58E19F2AC}" srcOrd="3" destOrd="0" presId="urn:microsoft.com/office/officeart/2005/8/layout/vList5"/>
    <dgm:cxn modelId="{304FCF4E-6A33-49F7-A4F7-A299E246A320}" type="presParOf" srcId="{988A1FFB-9980-4F35-98BB-16571FA27BD8}" destId="{E2F4756A-EC80-43AD-8E43-C3E120E75EA8}" srcOrd="4" destOrd="0" presId="urn:microsoft.com/office/officeart/2005/8/layout/vList5"/>
    <dgm:cxn modelId="{C53FF1CB-1077-44D9-83F7-50B8E51EFFA0}" type="presParOf" srcId="{E2F4756A-EC80-43AD-8E43-C3E120E75EA8}" destId="{451147F3-91ED-4D30-B3FE-2DC40AD15A7A}" srcOrd="0" destOrd="0" presId="urn:microsoft.com/office/officeart/2005/8/layout/vList5"/>
    <dgm:cxn modelId="{D4B70D4A-74F6-4470-AF77-C157BF75C720}" type="presParOf" srcId="{E2F4756A-EC80-43AD-8E43-C3E120E75EA8}" destId="{6CC82711-74E6-46A3-8676-0FE6DCCB7BE4}" srcOrd="1" destOrd="0" presId="urn:microsoft.com/office/officeart/2005/8/layout/vList5"/>
    <dgm:cxn modelId="{B61FAE89-BFAF-4797-93CC-53A5D49011D2}" type="presParOf" srcId="{988A1FFB-9980-4F35-98BB-16571FA27BD8}" destId="{692ADDD2-CABB-4F81-BF62-7FDEC4FEE4C8}" srcOrd="5" destOrd="0" presId="urn:microsoft.com/office/officeart/2005/8/layout/vList5"/>
    <dgm:cxn modelId="{4043BD77-B7C8-46E2-B219-DEC408C29A3B}" type="presParOf" srcId="{988A1FFB-9980-4F35-98BB-16571FA27BD8}" destId="{651C54EC-430A-420C-BFDC-7D4F5B7BFF9E}" srcOrd="6" destOrd="0" presId="urn:microsoft.com/office/officeart/2005/8/layout/vList5"/>
    <dgm:cxn modelId="{F8EF0DD7-FEE8-49AD-86C4-60B98B176EAD}" type="presParOf" srcId="{651C54EC-430A-420C-BFDC-7D4F5B7BFF9E}" destId="{F19D92A0-A832-4C17-B6A8-D82D4B0E7B34}" srcOrd="0" destOrd="0" presId="urn:microsoft.com/office/officeart/2005/8/layout/vList5"/>
    <dgm:cxn modelId="{3006E81E-EBB7-4C08-938A-33245CD9355B}" type="presParOf" srcId="{651C54EC-430A-420C-BFDC-7D4F5B7BFF9E}" destId="{18609794-F0ED-49E3-919F-83D9AEF93429}" srcOrd="1" destOrd="0" presId="urn:microsoft.com/office/officeart/2005/8/layout/vList5"/>
    <dgm:cxn modelId="{D5ED04E9-5C0A-41AE-A3BA-57579A614D5A}" type="presParOf" srcId="{988A1FFB-9980-4F35-98BB-16571FA27BD8}" destId="{32969095-9858-48ED-B08D-6FDC9D27D240}" srcOrd="7" destOrd="0" presId="urn:microsoft.com/office/officeart/2005/8/layout/vList5"/>
    <dgm:cxn modelId="{7091F159-F963-4EDF-97A0-FD2987EF33A6}" type="presParOf" srcId="{988A1FFB-9980-4F35-98BB-16571FA27BD8}" destId="{2F2406A2-A17D-410F-BC32-4E67DAB3FACF}" srcOrd="8" destOrd="0" presId="urn:microsoft.com/office/officeart/2005/8/layout/vList5"/>
    <dgm:cxn modelId="{EAB811E2-B117-4730-B319-5D567D4449FA}" type="presParOf" srcId="{2F2406A2-A17D-410F-BC32-4E67DAB3FACF}" destId="{A5936FEA-13B4-47A7-A560-39D91BB35396}" srcOrd="0" destOrd="0" presId="urn:microsoft.com/office/officeart/2005/8/layout/vList5"/>
    <dgm:cxn modelId="{6E0F699F-93BE-47E3-BE4C-A83CBCDF2E11}" type="presParOf" srcId="{2F2406A2-A17D-410F-BC32-4E67DAB3FACF}" destId="{D370E868-B069-4D4B-B4BD-F11A292191F0}" srcOrd="1" destOrd="0" presId="urn:microsoft.com/office/officeart/2005/8/layout/vList5"/>
    <dgm:cxn modelId="{1BB9ADE2-DF79-44BE-8B80-C227A23CDC72}" type="presParOf" srcId="{988A1FFB-9980-4F35-98BB-16571FA27BD8}" destId="{49592F26-DFB7-4A3B-A75C-73ED76D01345}" srcOrd="9" destOrd="0" presId="urn:microsoft.com/office/officeart/2005/8/layout/vList5"/>
    <dgm:cxn modelId="{D895816D-2F21-47F7-A471-618AA53C6C5A}" type="presParOf" srcId="{988A1FFB-9980-4F35-98BB-16571FA27BD8}" destId="{CA881EDE-9FE3-4294-BED6-EAC1FAB4DC55}" srcOrd="10" destOrd="0" presId="urn:microsoft.com/office/officeart/2005/8/layout/vList5"/>
    <dgm:cxn modelId="{FA100B91-789D-46C5-BEE9-181830649E6F}" type="presParOf" srcId="{CA881EDE-9FE3-4294-BED6-EAC1FAB4DC55}" destId="{B39AE343-59AB-4F66-ABF0-78CAFAEF135E}" srcOrd="0" destOrd="0" presId="urn:microsoft.com/office/officeart/2005/8/layout/vList5"/>
    <dgm:cxn modelId="{1B1B0A2C-82E1-420B-80C5-CDEDC1540747}" type="presParOf" srcId="{CA881EDE-9FE3-4294-BED6-EAC1FAB4DC55}" destId="{06386E8C-5AF4-4B0F-9829-A9125F574533}" srcOrd="1" destOrd="0" presId="urn:microsoft.com/office/officeart/2005/8/layout/vList5"/>
    <dgm:cxn modelId="{62DED3E4-9E55-4F9D-A85C-DD43DB63C5BE}" type="presParOf" srcId="{988A1FFB-9980-4F35-98BB-16571FA27BD8}" destId="{2CC0077F-6964-460A-8861-8FDF9524F6F9}" srcOrd="11" destOrd="0" presId="urn:microsoft.com/office/officeart/2005/8/layout/vList5"/>
    <dgm:cxn modelId="{AC3CED3B-22E3-4ACA-8D15-25FD2FF9BBB7}" type="presParOf" srcId="{988A1FFB-9980-4F35-98BB-16571FA27BD8}" destId="{4B4104E5-C463-49A9-89B3-188BAC3DFD0D}" srcOrd="12" destOrd="0" presId="urn:microsoft.com/office/officeart/2005/8/layout/vList5"/>
    <dgm:cxn modelId="{46690D36-DB77-4882-9CC6-411A6533C74D}" type="presParOf" srcId="{4B4104E5-C463-49A9-89B3-188BAC3DFD0D}" destId="{BD72F2F3-A8B0-484B-9E28-10284DC91548}" srcOrd="0" destOrd="0" presId="urn:microsoft.com/office/officeart/2005/8/layout/vList5"/>
    <dgm:cxn modelId="{66AA7814-529F-432E-BFFB-9B69AAF64413}" type="presParOf" srcId="{4B4104E5-C463-49A9-89B3-188BAC3DFD0D}" destId="{281E9C1E-DD71-4222-B752-E9B0F2F9840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1E5401-CB62-4603-B2FD-9FCBCD7BF9E8}">
      <dsp:nvSpPr>
        <dsp:cNvPr id="0" name=""/>
        <dsp:cNvSpPr/>
      </dsp:nvSpPr>
      <dsp:spPr>
        <a:xfrm>
          <a:off x="4981" y="0"/>
          <a:ext cx="1747972" cy="5383862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94B6D2">
                <a:tint val="40000"/>
                <a:hueOff val="0"/>
                <a:satOff val="0"/>
                <a:lumOff val="0"/>
                <a:alphaOff val="0"/>
                <a:shade val="60000"/>
              </a:srgbClr>
            </a:gs>
            <a:gs pos="33000">
              <a:srgbClr val="94B6D2">
                <a:tint val="40000"/>
                <a:hueOff val="0"/>
                <a:satOff val="0"/>
                <a:lumOff val="0"/>
                <a:alphaOff val="0"/>
                <a:tint val="86500"/>
              </a:srgbClr>
            </a:gs>
            <a:gs pos="46750">
              <a:srgbClr val="94B6D2">
                <a:tint val="40000"/>
                <a:hueOff val="0"/>
                <a:satOff val="0"/>
                <a:lumOff val="0"/>
                <a:alphaOff val="0"/>
                <a:tint val="71000"/>
                <a:satMod val="112000"/>
              </a:srgbClr>
            </a:gs>
            <a:gs pos="53000">
              <a:srgbClr val="94B6D2">
                <a:tint val="40000"/>
                <a:hueOff val="0"/>
                <a:satOff val="0"/>
                <a:lumOff val="0"/>
                <a:alphaOff val="0"/>
                <a:tint val="71000"/>
                <a:satMod val="112000"/>
              </a:srgbClr>
            </a:gs>
            <a:gs pos="68000">
              <a:srgbClr val="94B6D2">
                <a:tint val="40000"/>
                <a:hueOff val="0"/>
                <a:satOff val="0"/>
                <a:lumOff val="0"/>
                <a:alphaOff val="0"/>
                <a:tint val="86000"/>
              </a:srgbClr>
            </a:gs>
            <a:gs pos="100000">
              <a:srgbClr val="94B6D2">
                <a:tint val="40000"/>
                <a:hueOff val="0"/>
                <a:satOff val="0"/>
                <a:lumOff val="0"/>
                <a:alphaOff val="0"/>
                <a:shade val="60000"/>
              </a:srgbClr>
            </a:gs>
          </a:gsLst>
          <a:lin ang="8350000" scaled="1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ysClr val="window" lastClr="FFFFFF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Федеральный проект «Творческие люди»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Национального проекта «Культура»</a:t>
          </a:r>
          <a:endParaRPr lang="ru-RU" sz="11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sp:txBody>
      <dsp:txXfrm>
        <a:off x="4981" y="0"/>
        <a:ext cx="1747972" cy="1615158"/>
      </dsp:txXfrm>
    </dsp:sp>
    <dsp:sp modelId="{CFEF2838-4A93-4351-A5ED-1C88C93F3599}">
      <dsp:nvSpPr>
        <dsp:cNvPr id="0" name=""/>
        <dsp:cNvSpPr/>
      </dsp:nvSpPr>
      <dsp:spPr>
        <a:xfrm>
          <a:off x="73816" y="1681071"/>
          <a:ext cx="1587201" cy="2898959"/>
        </a:xfrm>
        <a:prstGeom prst="roundRect">
          <a:avLst>
            <a:gd name="adj" fmla="val 10000"/>
          </a:avLst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hade val="60000"/>
              </a:sysClr>
            </a:gs>
            <a:gs pos="33000">
              <a:sysClr val="window" lastClr="FFFFFF">
                <a:hueOff val="0"/>
                <a:satOff val="0"/>
                <a:lumOff val="0"/>
                <a:alphaOff val="0"/>
                <a:tint val="86500"/>
              </a:sysClr>
            </a:gs>
            <a:gs pos="46750">
              <a:sysClr val="window" lastClr="FFFFFF">
                <a:hueOff val="0"/>
                <a:satOff val="0"/>
                <a:lumOff val="0"/>
                <a:alphaOff val="0"/>
                <a:tint val="71000"/>
                <a:satMod val="112000"/>
              </a:sysClr>
            </a:gs>
            <a:gs pos="53000">
              <a:sysClr val="window" lastClr="FFFFFF">
                <a:hueOff val="0"/>
                <a:satOff val="0"/>
                <a:lumOff val="0"/>
                <a:alphaOff val="0"/>
                <a:tint val="71000"/>
                <a:satMod val="112000"/>
              </a:sysClr>
            </a:gs>
            <a:gs pos="68000">
              <a:sysClr val="window" lastClr="FFFFFF">
                <a:hueOff val="0"/>
                <a:satOff val="0"/>
                <a:lumOff val="0"/>
                <a:alphaOff val="0"/>
                <a:tint val="86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60000"/>
              </a:sys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0" kern="120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1) господдержка лучшему работнику учреждения культуры- работнику СДК </a:t>
          </a:r>
          <a:r>
            <a:rPr lang="ru-RU" sz="1000" b="0" kern="12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с.Знаменка</a:t>
          </a:r>
          <a:r>
            <a:rPr lang="ru-RU" sz="1000" b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 ;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2) господдержка лучшему сельскому учреждению культуры - СДК с. Городок</a:t>
          </a:r>
          <a:endParaRPr lang="ru-RU" sz="1000" b="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sp:txBody>
      <dsp:txXfrm>
        <a:off x="120304" y="1727559"/>
        <a:ext cx="1494225" cy="2805983"/>
      </dsp:txXfrm>
    </dsp:sp>
    <dsp:sp modelId="{787F24FC-8548-412A-9C6E-0F05E3B86F94}">
      <dsp:nvSpPr>
        <dsp:cNvPr id="0" name=""/>
        <dsp:cNvSpPr/>
      </dsp:nvSpPr>
      <dsp:spPr>
        <a:xfrm>
          <a:off x="1884051" y="0"/>
          <a:ext cx="1747972" cy="5383862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94B6D2">
                <a:tint val="40000"/>
                <a:hueOff val="0"/>
                <a:satOff val="0"/>
                <a:lumOff val="0"/>
                <a:alphaOff val="0"/>
                <a:shade val="60000"/>
              </a:srgbClr>
            </a:gs>
            <a:gs pos="33000">
              <a:srgbClr val="94B6D2">
                <a:tint val="40000"/>
                <a:hueOff val="0"/>
                <a:satOff val="0"/>
                <a:lumOff val="0"/>
                <a:alphaOff val="0"/>
                <a:tint val="86500"/>
              </a:srgbClr>
            </a:gs>
            <a:gs pos="46750">
              <a:srgbClr val="94B6D2">
                <a:tint val="40000"/>
                <a:hueOff val="0"/>
                <a:satOff val="0"/>
                <a:lumOff val="0"/>
                <a:alphaOff val="0"/>
                <a:tint val="71000"/>
                <a:satMod val="112000"/>
              </a:srgbClr>
            </a:gs>
            <a:gs pos="53000">
              <a:srgbClr val="94B6D2">
                <a:tint val="40000"/>
                <a:hueOff val="0"/>
                <a:satOff val="0"/>
                <a:lumOff val="0"/>
                <a:alphaOff val="0"/>
                <a:tint val="71000"/>
                <a:satMod val="112000"/>
              </a:srgbClr>
            </a:gs>
            <a:gs pos="68000">
              <a:srgbClr val="94B6D2">
                <a:tint val="40000"/>
                <a:hueOff val="0"/>
                <a:satOff val="0"/>
                <a:lumOff val="0"/>
                <a:alphaOff val="0"/>
                <a:tint val="86000"/>
              </a:srgbClr>
            </a:gs>
            <a:gs pos="100000">
              <a:srgbClr val="94B6D2">
                <a:tint val="40000"/>
                <a:hueOff val="0"/>
                <a:satOff val="0"/>
                <a:lumOff val="0"/>
                <a:alphaOff val="0"/>
                <a:shade val="60000"/>
              </a:srgbClr>
            </a:gs>
          </a:gsLst>
          <a:lin ang="8350000" scaled="1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ysClr val="window" lastClr="FFFFFF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Федеральный проект «Культурная среда»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Национального проекта «Культура»</a:t>
          </a:r>
          <a:endParaRPr lang="ru-RU" sz="12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sp:txBody>
      <dsp:txXfrm>
        <a:off x="1884051" y="0"/>
        <a:ext cx="1747972" cy="1615158"/>
      </dsp:txXfrm>
    </dsp:sp>
    <dsp:sp modelId="{B503CE61-2D6A-4C76-8D2E-97612BC79CC9}">
      <dsp:nvSpPr>
        <dsp:cNvPr id="0" name=""/>
        <dsp:cNvSpPr/>
      </dsp:nvSpPr>
      <dsp:spPr>
        <a:xfrm>
          <a:off x="1965961" y="1682366"/>
          <a:ext cx="1584152" cy="2898959"/>
        </a:xfrm>
        <a:prstGeom prst="roundRect">
          <a:avLst>
            <a:gd name="adj" fmla="val 10000"/>
          </a:avLst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hade val="60000"/>
              </a:sysClr>
            </a:gs>
            <a:gs pos="33000">
              <a:sysClr val="window" lastClr="FFFFFF">
                <a:hueOff val="0"/>
                <a:satOff val="0"/>
                <a:lumOff val="0"/>
                <a:alphaOff val="0"/>
                <a:tint val="86500"/>
              </a:sysClr>
            </a:gs>
            <a:gs pos="46750">
              <a:sysClr val="window" lastClr="FFFFFF">
                <a:hueOff val="0"/>
                <a:satOff val="0"/>
                <a:lumOff val="0"/>
                <a:alphaOff val="0"/>
                <a:tint val="71000"/>
                <a:satMod val="112000"/>
              </a:sysClr>
            </a:gs>
            <a:gs pos="53000">
              <a:sysClr val="window" lastClr="FFFFFF">
                <a:hueOff val="0"/>
                <a:satOff val="0"/>
                <a:lumOff val="0"/>
                <a:alphaOff val="0"/>
                <a:tint val="71000"/>
                <a:satMod val="112000"/>
              </a:sysClr>
            </a:gs>
            <a:gs pos="68000">
              <a:sysClr val="window" lastClr="FFFFFF">
                <a:hueOff val="0"/>
                <a:satOff val="0"/>
                <a:lumOff val="0"/>
                <a:alphaOff val="0"/>
                <a:tint val="86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60000"/>
              </a:sys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0" kern="120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капитальный ремонт здания сельского дома культуры в д. Быстрая</a:t>
          </a:r>
          <a:endParaRPr lang="ru-RU" sz="1000" b="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sp:txBody>
      <dsp:txXfrm>
        <a:off x="2012359" y="1728764"/>
        <a:ext cx="1491356" cy="2806163"/>
      </dsp:txXfrm>
    </dsp:sp>
    <dsp:sp modelId="{1794FED4-16E0-4AF7-A4A3-6123191ED546}">
      <dsp:nvSpPr>
        <dsp:cNvPr id="0" name=""/>
        <dsp:cNvSpPr/>
      </dsp:nvSpPr>
      <dsp:spPr>
        <a:xfrm>
          <a:off x="3804846" y="0"/>
          <a:ext cx="1747972" cy="5383862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94B6D2">
                <a:tint val="40000"/>
                <a:hueOff val="0"/>
                <a:satOff val="0"/>
                <a:lumOff val="0"/>
                <a:alphaOff val="0"/>
                <a:shade val="60000"/>
              </a:srgbClr>
            </a:gs>
            <a:gs pos="33000">
              <a:srgbClr val="94B6D2">
                <a:tint val="40000"/>
                <a:hueOff val="0"/>
                <a:satOff val="0"/>
                <a:lumOff val="0"/>
                <a:alphaOff val="0"/>
                <a:tint val="86500"/>
              </a:srgbClr>
            </a:gs>
            <a:gs pos="46750">
              <a:srgbClr val="94B6D2">
                <a:tint val="40000"/>
                <a:hueOff val="0"/>
                <a:satOff val="0"/>
                <a:lumOff val="0"/>
                <a:alphaOff val="0"/>
                <a:tint val="71000"/>
                <a:satMod val="112000"/>
              </a:srgbClr>
            </a:gs>
            <a:gs pos="53000">
              <a:srgbClr val="94B6D2">
                <a:tint val="40000"/>
                <a:hueOff val="0"/>
                <a:satOff val="0"/>
                <a:lumOff val="0"/>
                <a:alphaOff val="0"/>
                <a:tint val="71000"/>
                <a:satMod val="112000"/>
              </a:srgbClr>
            </a:gs>
            <a:gs pos="68000">
              <a:srgbClr val="94B6D2">
                <a:tint val="40000"/>
                <a:hueOff val="0"/>
                <a:satOff val="0"/>
                <a:lumOff val="0"/>
                <a:alphaOff val="0"/>
                <a:tint val="86000"/>
              </a:srgbClr>
            </a:gs>
            <a:gs pos="100000">
              <a:srgbClr val="94B6D2">
                <a:tint val="40000"/>
                <a:hueOff val="0"/>
                <a:satOff val="0"/>
                <a:lumOff val="0"/>
                <a:alphaOff val="0"/>
                <a:shade val="60000"/>
              </a:srgbClr>
            </a:gs>
          </a:gsLst>
          <a:lin ang="8350000" scaled="1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ysClr val="window" lastClr="FFFFFF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Федеральный  проект «Современная школа»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Национального проекта «Образование»</a:t>
          </a:r>
          <a:endParaRPr lang="ru-RU" sz="12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sp:txBody>
      <dsp:txXfrm>
        <a:off x="3804846" y="0"/>
        <a:ext cx="1747972" cy="1615158"/>
      </dsp:txXfrm>
    </dsp:sp>
    <dsp:sp modelId="{31FE3BE3-81CA-47B0-82E3-7239C44B1414}">
      <dsp:nvSpPr>
        <dsp:cNvPr id="0" name=""/>
        <dsp:cNvSpPr/>
      </dsp:nvSpPr>
      <dsp:spPr>
        <a:xfrm>
          <a:off x="3846563" y="1682366"/>
          <a:ext cx="1581090" cy="2898959"/>
        </a:xfrm>
        <a:prstGeom prst="roundRect">
          <a:avLst>
            <a:gd name="adj" fmla="val 10000"/>
          </a:avLst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hade val="60000"/>
              </a:sysClr>
            </a:gs>
            <a:gs pos="33000">
              <a:sysClr val="window" lastClr="FFFFFF">
                <a:hueOff val="0"/>
                <a:satOff val="0"/>
                <a:lumOff val="0"/>
                <a:alphaOff val="0"/>
                <a:tint val="86500"/>
              </a:sysClr>
            </a:gs>
            <a:gs pos="46750">
              <a:sysClr val="window" lastClr="FFFFFF">
                <a:hueOff val="0"/>
                <a:satOff val="0"/>
                <a:lumOff val="0"/>
                <a:alphaOff val="0"/>
                <a:tint val="71000"/>
                <a:satMod val="112000"/>
              </a:sysClr>
            </a:gs>
            <a:gs pos="53000">
              <a:sysClr val="window" lastClr="FFFFFF">
                <a:hueOff val="0"/>
                <a:satOff val="0"/>
                <a:lumOff val="0"/>
                <a:alphaOff val="0"/>
                <a:tint val="71000"/>
                <a:satMod val="112000"/>
              </a:sysClr>
            </a:gs>
            <a:gs pos="68000">
              <a:sysClr val="window" lastClr="FFFFFF">
                <a:hueOff val="0"/>
                <a:satOff val="0"/>
                <a:lumOff val="0"/>
                <a:alphaOff val="0"/>
                <a:tint val="86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60000"/>
              </a:sys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0" kern="120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в рамках национального проекта  </a:t>
          </a:r>
          <a:r>
            <a:rPr lang="ru-RU" altLang="zh-CN" sz="1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微软雅黑" pitchFamily="34" charset="-122"/>
              <a:cs typeface="Arial" pitchFamily="34" charset="0"/>
            </a:rPr>
            <a:t>на базе школ МКОУ </a:t>
          </a:r>
          <a:r>
            <a:rPr lang="ru-RU" altLang="zh-CN" sz="1000" kern="12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微软雅黑" pitchFamily="34" charset="-122"/>
              <a:cs typeface="Arial" pitchFamily="34" charset="0"/>
            </a:rPr>
            <a:t>Малогичкинская</a:t>
          </a:r>
          <a:r>
            <a:rPr lang="ru-RU" altLang="zh-CN" sz="1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微软雅黑" pitchFamily="34" charset="-122"/>
              <a:cs typeface="Arial" pitchFamily="34" charset="0"/>
            </a:rPr>
            <a:t>  ООШ № 14, МКОУ </a:t>
          </a:r>
          <a:r>
            <a:rPr lang="ru-RU" altLang="zh-CN" sz="1000" kern="12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微软雅黑" pitchFamily="34" charset="-122"/>
              <a:cs typeface="Arial" pitchFamily="34" charset="0"/>
            </a:rPr>
            <a:t>Восточенская</a:t>
          </a:r>
          <a:r>
            <a:rPr lang="ru-RU" altLang="zh-CN" sz="1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微软雅黑" pitchFamily="34" charset="-122"/>
              <a:cs typeface="Arial" pitchFamily="34" charset="0"/>
            </a:rPr>
            <a:t> ООШ № 11, МКОУ </a:t>
          </a:r>
          <a:r>
            <a:rPr lang="ru-RU" altLang="zh-CN" sz="1000" kern="12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微软雅黑" pitchFamily="34" charset="-122"/>
              <a:cs typeface="Arial" pitchFamily="34" charset="0"/>
            </a:rPr>
            <a:t>Верхнекойская</a:t>
          </a:r>
          <a:r>
            <a:rPr lang="ru-RU" altLang="zh-CN" sz="1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微软雅黑" pitchFamily="34" charset="-122"/>
              <a:cs typeface="Arial" pitchFamily="34" charset="0"/>
            </a:rPr>
            <a:t>  ООШ № 17 проведены работы по организации центра образования цифрового и гуманитарного профилей "Точка роста" </a:t>
          </a:r>
          <a:endParaRPr lang="ru-RU" sz="1000" b="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sp:txBody>
      <dsp:txXfrm>
        <a:off x="3892872" y="1728675"/>
        <a:ext cx="1488472" cy="2806341"/>
      </dsp:txXfrm>
    </dsp:sp>
    <dsp:sp modelId="{685AA235-4BF7-4E07-AAF2-80B4A2E6B69A}">
      <dsp:nvSpPr>
        <dsp:cNvPr id="0" name=""/>
        <dsp:cNvSpPr/>
      </dsp:nvSpPr>
      <dsp:spPr>
        <a:xfrm>
          <a:off x="5683916" y="0"/>
          <a:ext cx="1747972" cy="5383862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94B6D2">
                <a:tint val="40000"/>
                <a:hueOff val="0"/>
                <a:satOff val="0"/>
                <a:lumOff val="0"/>
                <a:alphaOff val="0"/>
                <a:shade val="60000"/>
              </a:srgbClr>
            </a:gs>
            <a:gs pos="33000">
              <a:srgbClr val="94B6D2">
                <a:tint val="40000"/>
                <a:hueOff val="0"/>
                <a:satOff val="0"/>
                <a:lumOff val="0"/>
                <a:alphaOff val="0"/>
                <a:tint val="86500"/>
              </a:srgbClr>
            </a:gs>
            <a:gs pos="46750">
              <a:srgbClr val="94B6D2">
                <a:tint val="40000"/>
                <a:hueOff val="0"/>
                <a:satOff val="0"/>
                <a:lumOff val="0"/>
                <a:alphaOff val="0"/>
                <a:tint val="71000"/>
                <a:satMod val="112000"/>
              </a:srgbClr>
            </a:gs>
            <a:gs pos="53000">
              <a:srgbClr val="94B6D2">
                <a:tint val="40000"/>
                <a:hueOff val="0"/>
                <a:satOff val="0"/>
                <a:lumOff val="0"/>
                <a:alphaOff val="0"/>
                <a:tint val="71000"/>
                <a:satMod val="112000"/>
              </a:srgbClr>
            </a:gs>
            <a:gs pos="68000">
              <a:srgbClr val="94B6D2">
                <a:tint val="40000"/>
                <a:hueOff val="0"/>
                <a:satOff val="0"/>
                <a:lumOff val="0"/>
                <a:alphaOff val="0"/>
                <a:tint val="86000"/>
              </a:srgbClr>
            </a:gs>
            <a:gs pos="100000">
              <a:srgbClr val="94B6D2">
                <a:tint val="40000"/>
                <a:hueOff val="0"/>
                <a:satOff val="0"/>
                <a:lumOff val="0"/>
                <a:alphaOff val="0"/>
                <a:shade val="60000"/>
              </a:srgbClr>
            </a:gs>
          </a:gsLst>
          <a:lin ang="8350000" scaled="1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ysClr val="window" lastClr="FFFFFF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Федеральный проект «Патриотическое воспитание граждан РФ»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Национального проекта «Образование»</a:t>
          </a:r>
          <a:endParaRPr lang="ru-RU" sz="1200" b="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</dsp:txBody>
      <dsp:txXfrm>
        <a:off x="5683916" y="0"/>
        <a:ext cx="1747972" cy="1615158"/>
      </dsp:txXfrm>
    </dsp:sp>
    <dsp:sp modelId="{D5F19AE3-D77F-4C92-83EB-874401F1ED5B}">
      <dsp:nvSpPr>
        <dsp:cNvPr id="0" name=""/>
        <dsp:cNvSpPr/>
      </dsp:nvSpPr>
      <dsp:spPr>
        <a:xfrm>
          <a:off x="5725633" y="1682366"/>
          <a:ext cx="1581090" cy="2898959"/>
        </a:xfrm>
        <a:prstGeom prst="roundRect">
          <a:avLst>
            <a:gd name="adj" fmla="val 10000"/>
          </a:avLst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hade val="60000"/>
              </a:sysClr>
            </a:gs>
            <a:gs pos="33000">
              <a:sysClr val="window" lastClr="FFFFFF">
                <a:hueOff val="0"/>
                <a:satOff val="0"/>
                <a:lumOff val="0"/>
                <a:alphaOff val="0"/>
                <a:tint val="86500"/>
              </a:sysClr>
            </a:gs>
            <a:gs pos="46750">
              <a:sysClr val="window" lastClr="FFFFFF">
                <a:hueOff val="0"/>
                <a:satOff val="0"/>
                <a:lumOff val="0"/>
                <a:alphaOff val="0"/>
                <a:tint val="71000"/>
                <a:satMod val="112000"/>
              </a:sysClr>
            </a:gs>
            <a:gs pos="53000">
              <a:sysClr val="window" lastClr="FFFFFF">
                <a:hueOff val="0"/>
                <a:satOff val="0"/>
                <a:lumOff val="0"/>
                <a:alphaOff val="0"/>
                <a:tint val="71000"/>
                <a:satMod val="112000"/>
              </a:sysClr>
            </a:gs>
            <a:gs pos="68000">
              <a:sysClr val="window" lastClr="FFFFFF">
                <a:hueOff val="0"/>
                <a:satOff val="0"/>
                <a:lumOff val="0"/>
                <a:alphaOff val="0"/>
                <a:tint val="86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60000"/>
              </a:sys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0" kern="120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в рамках национального проекта введены должности советников директоров по воспитанию и взаимодействию с детскими  общественными объединениями в 13-ти</a:t>
          </a:r>
          <a:r>
            <a:rPr lang="ru-RU" altLang="zh-CN" sz="1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微软雅黑" pitchFamily="34" charset="-122"/>
              <a:cs typeface="Arial" pitchFamily="34" charset="0"/>
            </a:rPr>
            <a:t> общеобразовательных организациях</a:t>
          </a:r>
        </a:p>
      </dsp:txBody>
      <dsp:txXfrm>
        <a:off x="5771942" y="1728675"/>
        <a:ext cx="1488472" cy="2806341"/>
      </dsp:txXfrm>
    </dsp:sp>
    <dsp:sp modelId="{DEC1E561-B02F-46E9-88CF-4E5824742733}">
      <dsp:nvSpPr>
        <dsp:cNvPr id="0" name=""/>
        <dsp:cNvSpPr/>
      </dsp:nvSpPr>
      <dsp:spPr>
        <a:xfrm>
          <a:off x="7526244" y="0"/>
          <a:ext cx="1747972" cy="5383862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94B6D2">
                <a:tint val="40000"/>
                <a:hueOff val="0"/>
                <a:satOff val="0"/>
                <a:lumOff val="0"/>
                <a:alphaOff val="0"/>
                <a:shade val="60000"/>
              </a:srgbClr>
            </a:gs>
            <a:gs pos="33000">
              <a:srgbClr val="94B6D2">
                <a:tint val="40000"/>
                <a:hueOff val="0"/>
                <a:satOff val="0"/>
                <a:lumOff val="0"/>
                <a:alphaOff val="0"/>
                <a:tint val="86500"/>
              </a:srgbClr>
            </a:gs>
            <a:gs pos="46750">
              <a:srgbClr val="94B6D2">
                <a:tint val="40000"/>
                <a:hueOff val="0"/>
                <a:satOff val="0"/>
                <a:lumOff val="0"/>
                <a:alphaOff val="0"/>
                <a:tint val="71000"/>
                <a:satMod val="112000"/>
              </a:srgbClr>
            </a:gs>
            <a:gs pos="53000">
              <a:srgbClr val="94B6D2">
                <a:tint val="40000"/>
                <a:hueOff val="0"/>
                <a:satOff val="0"/>
                <a:lumOff val="0"/>
                <a:alphaOff val="0"/>
                <a:tint val="71000"/>
                <a:satMod val="112000"/>
              </a:srgbClr>
            </a:gs>
            <a:gs pos="68000">
              <a:srgbClr val="94B6D2">
                <a:tint val="40000"/>
                <a:hueOff val="0"/>
                <a:satOff val="0"/>
                <a:lumOff val="0"/>
                <a:alphaOff val="0"/>
                <a:tint val="86000"/>
              </a:srgbClr>
            </a:gs>
            <a:gs pos="100000">
              <a:srgbClr val="94B6D2">
                <a:tint val="40000"/>
                <a:hueOff val="0"/>
                <a:satOff val="0"/>
                <a:lumOff val="0"/>
                <a:alphaOff val="0"/>
                <a:shade val="60000"/>
              </a:srgbClr>
            </a:gs>
          </a:gsLst>
          <a:lin ang="8350000" scaled="1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ysClr val="window" lastClr="FFFFFF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Федеральный  проект  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«Чистая вода»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Национального проекта   «Жилье и городская среда»</a:t>
          </a:r>
          <a:endParaRPr lang="ru-RU" altLang="zh-CN" sz="1100" kern="120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微软雅黑" pitchFamily="34" charset="-122"/>
            <a:cs typeface="Arial" pitchFamily="34" charset="0"/>
          </a:endParaRPr>
        </a:p>
      </dsp:txBody>
      <dsp:txXfrm>
        <a:off x="7526244" y="0"/>
        <a:ext cx="1747972" cy="1615158"/>
      </dsp:txXfrm>
    </dsp:sp>
    <dsp:sp modelId="{988648AB-0503-4AAB-B7EE-48A0D01EAC8C}">
      <dsp:nvSpPr>
        <dsp:cNvPr id="0" name=""/>
        <dsp:cNvSpPr/>
      </dsp:nvSpPr>
      <dsp:spPr>
        <a:xfrm>
          <a:off x="7604704" y="1682366"/>
          <a:ext cx="1581090" cy="2898959"/>
        </a:xfrm>
        <a:prstGeom prst="roundRect">
          <a:avLst>
            <a:gd name="adj" fmla="val 10000"/>
          </a:avLst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hade val="60000"/>
              </a:sysClr>
            </a:gs>
            <a:gs pos="33000">
              <a:sysClr val="window" lastClr="FFFFFF">
                <a:hueOff val="0"/>
                <a:satOff val="0"/>
                <a:lumOff val="0"/>
                <a:alphaOff val="0"/>
                <a:tint val="86500"/>
              </a:sysClr>
            </a:gs>
            <a:gs pos="46750">
              <a:sysClr val="window" lastClr="FFFFFF">
                <a:hueOff val="0"/>
                <a:satOff val="0"/>
                <a:lumOff val="0"/>
                <a:alphaOff val="0"/>
                <a:tint val="71000"/>
                <a:satMod val="112000"/>
              </a:sysClr>
            </a:gs>
            <a:gs pos="53000">
              <a:sysClr val="window" lastClr="FFFFFF">
                <a:hueOff val="0"/>
                <a:satOff val="0"/>
                <a:lumOff val="0"/>
                <a:alphaOff val="0"/>
                <a:tint val="71000"/>
                <a:satMod val="112000"/>
              </a:sysClr>
            </a:gs>
            <a:gs pos="68000">
              <a:sysClr val="window" lastClr="FFFFFF">
                <a:hueOff val="0"/>
                <a:satOff val="0"/>
                <a:lumOff val="0"/>
                <a:alphaOff val="0"/>
                <a:tint val="86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60000"/>
              </a:sys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0" kern="120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+mn-ea"/>
            <a:cs typeface="+mn-cs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в рамках национального проекта  выполнены работы по строительству  объектов водоснабжения микрорайона жилой застройки в </a:t>
          </a:r>
          <a:br>
            <a:rPr lang="ru-RU" sz="1000" b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</a:br>
          <a:r>
            <a:rPr lang="ru-RU" sz="1000" b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/>
              <a:ea typeface="+mn-ea"/>
              <a:cs typeface="+mn-cs"/>
            </a:rPr>
            <a:t>с. Малая Минуса</a:t>
          </a:r>
          <a:endParaRPr lang="ru-RU" altLang="zh-CN" sz="1000" kern="120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/>
            <a:ea typeface="微软雅黑" pitchFamily="34" charset="-122"/>
            <a:cs typeface="Arial" pitchFamily="34" charset="0"/>
          </a:endParaRPr>
        </a:p>
      </dsp:txBody>
      <dsp:txXfrm>
        <a:off x="7651013" y="1728675"/>
        <a:ext cx="1488472" cy="28063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99CCF6-847E-485C-BD4A-ACCA876C1676}">
      <dsp:nvSpPr>
        <dsp:cNvPr id="0" name=""/>
        <dsp:cNvSpPr/>
      </dsp:nvSpPr>
      <dsp:spPr>
        <a:xfrm rot="5400000">
          <a:off x="4322385" y="-2695696"/>
          <a:ext cx="628178" cy="6061888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оказания физическим лицам единовременной материальной помощи</a:t>
          </a:r>
          <a:endParaRPr lang="ru-RU" sz="1100" b="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 rot="-5400000">
        <a:off x="1605531" y="51823"/>
        <a:ext cx="6031223" cy="566848"/>
      </dsp:txXfrm>
    </dsp:sp>
    <dsp:sp modelId="{FE6D5CE6-6CC4-47F8-9B5D-D3BA2382BCBF}">
      <dsp:nvSpPr>
        <dsp:cNvPr id="0" name=""/>
        <dsp:cNvSpPr/>
      </dsp:nvSpPr>
      <dsp:spPr>
        <a:xfrm>
          <a:off x="66223" y="417"/>
          <a:ext cx="1539307" cy="669660"/>
        </a:xfrm>
        <a:prstGeom prst="roundRect">
          <a:avLst/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198,0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latin typeface="Verdana" pitchFamily="34" charset="0"/>
              <a:ea typeface="Verdana" pitchFamily="34" charset="0"/>
              <a:cs typeface="Verdana" pitchFamily="34" charset="0"/>
            </a:rPr>
            <a:t>тыс.руб</a:t>
          </a:r>
          <a:r>
            <a:rPr lang="ru-RU" sz="14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.</a:t>
          </a:r>
          <a:endParaRPr lang="ru-RU" sz="1400" b="1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98913" y="33107"/>
        <a:ext cx="1473927" cy="604280"/>
      </dsp:txXfrm>
    </dsp:sp>
    <dsp:sp modelId="{6008F05C-8CD0-4482-A7E0-3D6EF3C3ECB6}">
      <dsp:nvSpPr>
        <dsp:cNvPr id="0" name=""/>
        <dsp:cNvSpPr/>
      </dsp:nvSpPr>
      <dsp:spPr>
        <a:xfrm rot="5400000">
          <a:off x="4322385" y="-1992553"/>
          <a:ext cx="628178" cy="6061888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i="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направлены средства МКУ «Служба заказчика» на приобретение аккумуляторных батарей и зарядного устройства для приведения в рабочее состояние дизельной электростанции</a:t>
          </a:r>
          <a:endParaRPr lang="ru-RU" sz="1100" b="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 rot="-5400000">
        <a:off x="1605531" y="754966"/>
        <a:ext cx="6031223" cy="566848"/>
      </dsp:txXfrm>
    </dsp:sp>
    <dsp:sp modelId="{08C0760E-9899-4A56-B623-3A21A0886D3D}">
      <dsp:nvSpPr>
        <dsp:cNvPr id="0" name=""/>
        <dsp:cNvSpPr/>
      </dsp:nvSpPr>
      <dsp:spPr>
        <a:xfrm>
          <a:off x="66223" y="703560"/>
          <a:ext cx="1539307" cy="669660"/>
        </a:xfrm>
        <a:prstGeom prst="roundRect">
          <a:avLst/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78,6  </a:t>
          </a:r>
          <a:r>
            <a:rPr lang="ru-RU" sz="1400" b="1" kern="1200" dirty="0" err="1" smtClean="0">
              <a:latin typeface="Verdana" pitchFamily="34" charset="0"/>
              <a:ea typeface="Verdana" pitchFamily="34" charset="0"/>
              <a:cs typeface="Verdana" pitchFamily="34" charset="0"/>
            </a:rPr>
            <a:t>тыс.руб</a:t>
          </a:r>
          <a:r>
            <a:rPr lang="ru-RU" sz="14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.</a:t>
          </a:r>
          <a:endParaRPr lang="ru-RU" sz="1400" b="1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98913" y="736250"/>
        <a:ext cx="1473927" cy="604280"/>
      </dsp:txXfrm>
    </dsp:sp>
    <dsp:sp modelId="{6CC82711-74E6-46A3-8676-0FE6DCCB7BE4}">
      <dsp:nvSpPr>
        <dsp:cNvPr id="0" name=""/>
        <dsp:cNvSpPr/>
      </dsp:nvSpPr>
      <dsp:spPr>
        <a:xfrm rot="5400000">
          <a:off x="4322385" y="-1289409"/>
          <a:ext cx="628178" cy="6061888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направлены средства </a:t>
          </a:r>
          <a:r>
            <a:rPr lang="ru-RU" sz="1100" b="0" i="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МКУ «Служба заказчика» на осуществление деятельности по обращению с животными без владельцев на территории Минусинского района</a:t>
          </a:r>
          <a:endParaRPr lang="ru-RU" sz="1100" b="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 rot="-5400000">
        <a:off x="1605531" y="1458110"/>
        <a:ext cx="6031223" cy="566848"/>
      </dsp:txXfrm>
    </dsp:sp>
    <dsp:sp modelId="{451147F3-91ED-4D30-B3FE-2DC40AD15A7A}">
      <dsp:nvSpPr>
        <dsp:cNvPr id="0" name=""/>
        <dsp:cNvSpPr/>
      </dsp:nvSpPr>
      <dsp:spPr>
        <a:xfrm>
          <a:off x="66223" y="1406704"/>
          <a:ext cx="1539307" cy="669660"/>
        </a:xfrm>
        <a:prstGeom prst="roundRect">
          <a:avLst/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242,3     </a:t>
          </a:r>
          <a:r>
            <a:rPr lang="ru-RU" sz="1400" b="1" kern="1200" dirty="0" err="1" smtClean="0">
              <a:latin typeface="Verdana" pitchFamily="34" charset="0"/>
              <a:ea typeface="Verdana" pitchFamily="34" charset="0"/>
              <a:cs typeface="Verdana" pitchFamily="34" charset="0"/>
            </a:rPr>
            <a:t>тыс.руб</a:t>
          </a:r>
          <a:r>
            <a:rPr lang="ru-RU" sz="14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.</a:t>
          </a:r>
          <a:endParaRPr lang="ru-RU" sz="1400" b="1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98913" y="1439394"/>
        <a:ext cx="1473927" cy="604280"/>
      </dsp:txXfrm>
    </dsp:sp>
    <dsp:sp modelId="{18609794-F0ED-49E3-919F-83D9AEF93429}">
      <dsp:nvSpPr>
        <dsp:cNvPr id="0" name=""/>
        <dsp:cNvSpPr/>
      </dsp:nvSpPr>
      <dsp:spPr>
        <a:xfrm rot="5400000">
          <a:off x="4313604" y="-573051"/>
          <a:ext cx="619253" cy="6035457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направлены средства </a:t>
          </a:r>
          <a:r>
            <a:rPr lang="ru-RU" sz="1100" b="0" i="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МКУ «Служба заказчика» для производства работ по ремонту и техническому обслуживанию трансформаторных подстанций электроснабжения СНТ "Строитель"</a:t>
          </a:r>
          <a:endParaRPr lang="ru-RU" sz="1100" b="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 rot="-5400000">
        <a:off x="1605503" y="2165279"/>
        <a:ext cx="6005228" cy="558795"/>
      </dsp:txXfrm>
    </dsp:sp>
    <dsp:sp modelId="{F19D92A0-A832-4C17-B6A8-D82D4B0E7B34}">
      <dsp:nvSpPr>
        <dsp:cNvPr id="0" name=""/>
        <dsp:cNvSpPr/>
      </dsp:nvSpPr>
      <dsp:spPr>
        <a:xfrm>
          <a:off x="73647" y="2103077"/>
          <a:ext cx="1539279" cy="669660"/>
        </a:xfrm>
        <a:prstGeom prst="roundRect">
          <a:avLst/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192,3  </a:t>
          </a:r>
          <a:r>
            <a:rPr lang="ru-RU" sz="1400" b="1" kern="1200" dirty="0" err="1" smtClean="0">
              <a:latin typeface="Verdana" pitchFamily="34" charset="0"/>
              <a:ea typeface="Verdana" pitchFamily="34" charset="0"/>
              <a:cs typeface="Verdana" pitchFamily="34" charset="0"/>
            </a:rPr>
            <a:t>тыс.руб</a:t>
          </a:r>
          <a:r>
            <a:rPr lang="ru-RU" sz="14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.</a:t>
          </a:r>
          <a:endParaRPr lang="ru-RU" sz="1400" b="1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106337" y="2135767"/>
        <a:ext cx="1473899" cy="604280"/>
      </dsp:txXfrm>
    </dsp:sp>
    <dsp:sp modelId="{D370E868-B069-4D4B-B4BD-F11A292191F0}">
      <dsp:nvSpPr>
        <dsp:cNvPr id="0" name=""/>
        <dsp:cNvSpPr/>
      </dsp:nvSpPr>
      <dsp:spPr>
        <a:xfrm rot="5400000">
          <a:off x="4308550" y="130091"/>
          <a:ext cx="629362" cy="6035457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направлены средства </a:t>
          </a:r>
          <a:r>
            <a:rPr lang="ru-RU" sz="1100" b="0" i="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МКУ «Служба заказчика» для приобретения предохранителей 10 кВт тип ПТ 1.1.-10.16.31, 5УХЛЗ в количестве 6 штук для комплексной трансформаторной подстанции в п. </a:t>
          </a:r>
          <a:r>
            <a:rPr lang="ru-RU" sz="1100" b="0" i="0" kern="1200" dirty="0" err="1" smtClean="0">
              <a:latin typeface="Verdana" pitchFamily="34" charset="0"/>
              <a:ea typeface="Verdana" pitchFamily="34" charset="0"/>
              <a:cs typeface="Verdana" pitchFamily="34" charset="0"/>
            </a:rPr>
            <a:t>Кутужеково</a:t>
          </a:r>
          <a:endParaRPr lang="ru-RU" sz="1100" b="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 rot="-5400000">
        <a:off x="1605503" y="2863862"/>
        <a:ext cx="6004734" cy="567916"/>
      </dsp:txXfrm>
    </dsp:sp>
    <dsp:sp modelId="{A5936FEA-13B4-47A7-A560-39D91BB35396}">
      <dsp:nvSpPr>
        <dsp:cNvPr id="0" name=""/>
        <dsp:cNvSpPr/>
      </dsp:nvSpPr>
      <dsp:spPr>
        <a:xfrm>
          <a:off x="66223" y="2812990"/>
          <a:ext cx="1539279" cy="669660"/>
        </a:xfrm>
        <a:prstGeom prst="roundRect">
          <a:avLst/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 3,9    </a:t>
          </a:r>
          <a:r>
            <a:rPr lang="ru-RU" sz="1400" b="1" kern="1200" dirty="0" err="1" smtClean="0">
              <a:latin typeface="Verdana" pitchFamily="34" charset="0"/>
              <a:ea typeface="Verdana" pitchFamily="34" charset="0"/>
              <a:cs typeface="Verdana" pitchFamily="34" charset="0"/>
            </a:rPr>
            <a:t>тыс.руб</a:t>
          </a:r>
          <a:r>
            <a:rPr lang="ru-RU" sz="14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.</a:t>
          </a:r>
          <a:endParaRPr lang="ru-RU" sz="1400" b="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98913" y="2845680"/>
        <a:ext cx="1473899" cy="604280"/>
      </dsp:txXfrm>
    </dsp:sp>
    <dsp:sp modelId="{06386E8C-5AF4-4B0F-9829-A9125F574533}">
      <dsp:nvSpPr>
        <dsp:cNvPr id="0" name=""/>
        <dsp:cNvSpPr/>
      </dsp:nvSpPr>
      <dsp:spPr>
        <a:xfrm rot="5400000">
          <a:off x="4295797" y="833234"/>
          <a:ext cx="654868" cy="6035457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направлены средства УЗИОГ</a:t>
          </a:r>
          <a:r>
            <a:rPr lang="ru-RU" sz="1100" b="0" i="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 на проведение неотложных аварийно-восстановительных работ на вводе 10кВ трансформаторной подстанции электроснабжения (ЗПТ-2301), расположенной по адресу: Селиванихинский сельсовет, территория Минусинское лесничество</a:t>
          </a:r>
          <a:endParaRPr lang="ru-RU" sz="1100" b="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 rot="-5400000">
        <a:off x="1605503" y="3555496"/>
        <a:ext cx="6003489" cy="590932"/>
      </dsp:txXfrm>
    </dsp:sp>
    <dsp:sp modelId="{B39AE343-59AB-4F66-ABF0-78CAFAEF135E}">
      <dsp:nvSpPr>
        <dsp:cNvPr id="0" name=""/>
        <dsp:cNvSpPr/>
      </dsp:nvSpPr>
      <dsp:spPr>
        <a:xfrm>
          <a:off x="66223" y="3516133"/>
          <a:ext cx="1539279" cy="669660"/>
        </a:xfrm>
        <a:prstGeom prst="roundRect">
          <a:avLst/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201,8   </a:t>
          </a:r>
          <a:r>
            <a:rPr lang="ru-RU" sz="1400" b="1" kern="1200" dirty="0" err="1" smtClean="0">
              <a:latin typeface="Verdana" pitchFamily="34" charset="0"/>
              <a:ea typeface="Verdana" pitchFamily="34" charset="0"/>
              <a:cs typeface="Verdana" pitchFamily="34" charset="0"/>
            </a:rPr>
            <a:t>тыс.руб</a:t>
          </a:r>
          <a:r>
            <a:rPr lang="ru-RU" sz="14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.</a:t>
          </a:r>
          <a:endParaRPr lang="ru-RU" sz="1400" b="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98913" y="3548823"/>
        <a:ext cx="1473899" cy="604280"/>
      </dsp:txXfrm>
    </dsp:sp>
    <dsp:sp modelId="{281E9C1E-DD71-4222-B752-E9B0F2F9840F}">
      <dsp:nvSpPr>
        <dsp:cNvPr id="0" name=""/>
        <dsp:cNvSpPr/>
      </dsp:nvSpPr>
      <dsp:spPr>
        <a:xfrm rot="5400000">
          <a:off x="4295797" y="1536378"/>
          <a:ext cx="654868" cy="6035457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направлены средства  ОКСТ и МП на проведение мероприятия, имеющего важное общественное значение для Минусинского района "Муниципальный патриотический форум "МЫ ВМЕСТЕ"</a:t>
          </a:r>
          <a:endParaRPr lang="ru-RU" sz="1100" b="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 rot="-5400000">
        <a:off x="1605503" y="4258640"/>
        <a:ext cx="6003489" cy="590932"/>
      </dsp:txXfrm>
    </dsp:sp>
    <dsp:sp modelId="{BD72F2F3-A8B0-484B-9E28-10284DC91548}">
      <dsp:nvSpPr>
        <dsp:cNvPr id="0" name=""/>
        <dsp:cNvSpPr/>
      </dsp:nvSpPr>
      <dsp:spPr>
        <a:xfrm>
          <a:off x="66223" y="4219277"/>
          <a:ext cx="1539279" cy="669660"/>
        </a:xfrm>
        <a:prstGeom prst="roundRect">
          <a:avLst/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74,8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>
              <a:latin typeface="Verdana" pitchFamily="34" charset="0"/>
              <a:ea typeface="Verdana" pitchFamily="34" charset="0"/>
              <a:cs typeface="Verdana" pitchFamily="34" charset="0"/>
            </a:rPr>
            <a:t>тыс.руб</a:t>
          </a:r>
          <a:r>
            <a:rPr lang="ru-RU" sz="12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.</a:t>
          </a:r>
          <a:endParaRPr lang="ru-RU" sz="1200" b="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98913" y="4251967"/>
        <a:ext cx="1473899" cy="6042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0.02194</cdr:x>
      <cdr:y>0.07125</cdr:y>
    </cdr:from>
    <cdr:to>
      <cdr:x>0.14888</cdr:x>
      <cdr:y>0.18575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20710" y="441454"/>
          <a:ext cx="1276980" cy="709425"/>
        </a:xfrm>
        <a:prstGeom xmlns:a="http://schemas.openxmlformats.org/drawingml/2006/main" prst="rect">
          <a:avLst/>
        </a:prstGeom>
        <a:ln xmlns:a="http://schemas.openxmlformats.org/drawingml/2006/main" w="12700">
          <a:solidFill>
            <a:srgbClr val="C00000"/>
          </a:solidFill>
          <a:prstDash val="lgDash"/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ru-RU" sz="1200" b="1" dirty="0" smtClean="0">
              <a:solidFill>
                <a:srgbClr val="C00000"/>
              </a:solidFill>
            </a:rPr>
            <a:t>Доходы всего, </a:t>
          </a:r>
          <a:br>
            <a:rPr lang="ru-RU" sz="1200" b="1" dirty="0" smtClean="0">
              <a:solidFill>
                <a:srgbClr val="C00000"/>
              </a:solidFill>
            </a:rPr>
          </a:br>
          <a:r>
            <a:rPr lang="ru-RU" sz="1200" b="1" dirty="0" smtClean="0">
              <a:solidFill>
                <a:srgbClr val="C00000"/>
              </a:solidFill>
            </a:rPr>
            <a:t>в млн. руб.</a:t>
          </a:r>
          <a:endParaRPr lang="ru-RU" sz="1200" b="1" dirty="0">
            <a:solidFill>
              <a:srgbClr val="C0000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0.02413</cdr:x>
      <cdr:y>0.12956</cdr:y>
    </cdr:from>
    <cdr:to>
      <cdr:x>0.15107</cdr:x>
      <cdr:y>0.31035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42755" y="406483"/>
          <a:ext cx="1276980" cy="567200"/>
        </a:xfrm>
        <a:prstGeom xmlns:a="http://schemas.openxmlformats.org/drawingml/2006/main" prst="rect">
          <a:avLst/>
        </a:prstGeom>
        <a:ln xmlns:a="http://schemas.openxmlformats.org/drawingml/2006/main" w="12700">
          <a:solidFill>
            <a:srgbClr val="C00000"/>
          </a:solidFill>
          <a:prstDash val="lgDash"/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ru-RU" sz="1000" b="1" dirty="0" smtClean="0">
              <a:solidFill>
                <a:srgbClr val="C00000"/>
              </a:solidFill>
            </a:rPr>
            <a:t>Налоговые доходы всего, </a:t>
          </a:r>
        </a:p>
        <a:p xmlns:a="http://schemas.openxmlformats.org/drawingml/2006/main">
          <a:pPr algn="l"/>
          <a:r>
            <a:rPr lang="ru-RU" sz="1000" b="1" dirty="0" smtClean="0">
              <a:solidFill>
                <a:srgbClr val="C00000"/>
              </a:solidFill>
            </a:rPr>
            <a:t>в млн. руб.</a:t>
          </a:r>
          <a:endParaRPr lang="ru-RU" sz="1000" b="1" dirty="0">
            <a:solidFill>
              <a:srgbClr val="C00000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0.01592</cdr:x>
      <cdr:y>0.10264</cdr:y>
    </cdr:from>
    <cdr:to>
      <cdr:x>0.22075</cdr:x>
      <cdr:y>0.19488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60120" y="620700"/>
          <a:ext cx="2060565" cy="557828"/>
        </a:xfrm>
        <a:prstGeom xmlns:a="http://schemas.openxmlformats.org/drawingml/2006/main" prst="rect">
          <a:avLst/>
        </a:prstGeom>
        <a:ln xmlns:a="http://schemas.openxmlformats.org/drawingml/2006/main" w="12700">
          <a:solidFill>
            <a:schemeClr val="accent1">
              <a:lumMod val="50000"/>
            </a:schemeClr>
          </a:solidFill>
          <a:prstDash val="lgDash"/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ru-RU" sz="1000" b="1" dirty="0" smtClean="0"/>
            <a:t>Неналоговые доходы всего, </a:t>
          </a:r>
        </a:p>
        <a:p xmlns:a="http://schemas.openxmlformats.org/drawingml/2006/main">
          <a:pPr algn="l"/>
          <a:r>
            <a:rPr lang="ru-RU" sz="1000" b="1" dirty="0" smtClean="0"/>
            <a:t>в млн. руб.:</a:t>
          </a:r>
          <a:endParaRPr lang="ru-RU" sz="1000" b="1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0.01592</cdr:x>
      <cdr:y>0.10264</cdr:y>
    </cdr:from>
    <cdr:to>
      <cdr:x>0.22075</cdr:x>
      <cdr:y>0.19488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60120" y="620700"/>
          <a:ext cx="2060565" cy="557828"/>
        </a:xfrm>
        <a:prstGeom xmlns:a="http://schemas.openxmlformats.org/drawingml/2006/main" prst="rect">
          <a:avLst/>
        </a:prstGeom>
        <a:ln xmlns:a="http://schemas.openxmlformats.org/drawingml/2006/main" w="12700">
          <a:solidFill>
            <a:schemeClr val="accent1">
              <a:lumMod val="50000"/>
            </a:schemeClr>
          </a:solidFill>
          <a:prstDash val="lgDash"/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ru-RU" sz="1000" b="1" dirty="0" smtClean="0"/>
            <a:t>Неналоговые доходы всего, </a:t>
          </a:r>
        </a:p>
        <a:p xmlns:a="http://schemas.openxmlformats.org/drawingml/2006/main">
          <a:pPr algn="l"/>
          <a:r>
            <a:rPr lang="ru-RU" sz="1000" b="1" dirty="0" smtClean="0"/>
            <a:t>в млн. руб.:</a:t>
          </a:r>
          <a:endParaRPr lang="ru-RU" sz="1000" b="1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0.032</cdr:x>
      <cdr:y>0.11992</cdr:y>
    </cdr:from>
    <cdr:to>
      <cdr:x>0.15989</cdr:x>
      <cdr:y>0.21216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21878" y="725220"/>
          <a:ext cx="1286537" cy="557813"/>
        </a:xfrm>
        <a:prstGeom xmlns:a="http://schemas.openxmlformats.org/drawingml/2006/main" prst="rect">
          <a:avLst/>
        </a:prstGeom>
        <a:ln xmlns:a="http://schemas.openxmlformats.org/drawingml/2006/main" w="12700">
          <a:solidFill>
            <a:schemeClr val="accent1">
              <a:lumMod val="50000"/>
            </a:schemeClr>
          </a:solidFill>
          <a:prstDash val="lgDash"/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ru-RU" sz="1000" b="1" dirty="0" smtClean="0"/>
            <a:t>Расходы всего, </a:t>
          </a:r>
        </a:p>
        <a:p xmlns:a="http://schemas.openxmlformats.org/drawingml/2006/main">
          <a:pPr algn="l"/>
          <a:r>
            <a:rPr lang="ru-RU" sz="1000" b="1" dirty="0" smtClean="0"/>
            <a:t>в млн. руб.:</a:t>
          </a:r>
          <a:endParaRPr lang="ru-RU" sz="1000" b="1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0.03969</cdr:x>
      <cdr:y>0.92677</cdr:y>
    </cdr:from>
    <cdr:to>
      <cdr:x>0.32633</cdr:x>
      <cdr:y>1</cdr:y>
    </cdr:to>
    <cdr:sp macro="" textlink="">
      <cdr:nvSpPr>
        <cdr:cNvPr id="4" name="Прямоугольная выноска 3"/>
        <cdr:cNvSpPr/>
      </cdr:nvSpPr>
      <cdr:spPr>
        <a:xfrm xmlns:a="http://schemas.openxmlformats.org/drawingml/2006/main">
          <a:off x="325787" y="4181645"/>
          <a:ext cx="2353003" cy="330418"/>
        </a:xfrm>
        <a:prstGeom xmlns:a="http://schemas.openxmlformats.org/drawingml/2006/main" prst="wedgeRectCallout">
          <a:avLst>
            <a:gd name="adj1" fmla="val 101378"/>
            <a:gd name="adj2" fmla="val -672864"/>
          </a:avLst>
        </a:prstGeom>
        <a:solidFill xmlns:a="http://schemas.openxmlformats.org/drawingml/2006/main">
          <a:schemeClr val="accent3">
            <a:lumMod val="75000"/>
          </a:schemeClr>
        </a:solidFill>
        <a:ln xmlns:a="http://schemas.openxmlformats.org/drawingml/2006/main" w="6350" cmpd="sng">
          <a:noFill/>
          <a:prstDash val="lgDash"/>
        </a:ln>
        <a:effectLst xmlns:a="http://schemas.openxmlformats.org/drawingml/2006/main">
          <a:outerShdw blurRad="44450" dist="27940" dir="5400000" algn="ctr">
            <a:srgbClr val="000000">
              <a:alpha val="3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8700000"/>
          </a:lightRig>
        </a:scene3d>
        <a:sp3d xmlns:a="http://schemas.openxmlformats.org/drawingml/2006/main">
          <a:bevelT w="190500" h="381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>
            <a:defRPr sz="800" b="0" i="0" u="none" strike="noStrike" kern="120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ru-RU" dirty="0"/>
            <a:t>Управление муниципальными </a:t>
          </a:r>
          <a:r>
            <a:rPr lang="ru-RU" dirty="0" smtClean="0"/>
            <a:t>финансами</a:t>
          </a:r>
        </a:p>
        <a:p xmlns:a="http://schemas.openxmlformats.org/drawingml/2006/main">
          <a:pPr algn="ctr" rtl="0">
            <a:defRPr sz="800" b="0" i="0" u="none" strike="noStrike" kern="120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ru-RU" dirty="0" smtClean="0"/>
            <a:t>4,7% </a:t>
          </a:r>
          <a:r>
            <a:rPr lang="ru-RU" b="1" dirty="0" smtClean="0"/>
            <a:t>(96,8млн</a:t>
          </a:r>
          <a:r>
            <a:rPr lang="ru-RU" b="1" dirty="0"/>
            <a:t>. рублей</a:t>
          </a:r>
          <a:r>
            <a:rPr lang="ru-RU" b="1" dirty="0" smtClean="0"/>
            <a:t>)</a:t>
          </a:r>
          <a:endParaRPr lang="ru-RU" b="1" dirty="0"/>
        </a:p>
      </cdr:txBody>
    </cdr:sp>
  </cdr:relSizeAnchor>
  <cdr:relSizeAnchor xmlns:cdr="http://schemas.openxmlformats.org/drawingml/2006/chartDrawing">
    <cdr:from>
      <cdr:x>0.00417</cdr:x>
      <cdr:y>0.32561</cdr:y>
    </cdr:from>
    <cdr:to>
      <cdr:x>0.20349</cdr:x>
      <cdr:y>0.38944</cdr:y>
    </cdr:to>
    <cdr:sp macro="" textlink="">
      <cdr:nvSpPr>
        <cdr:cNvPr id="5" name="Прямоугольная выноска 4"/>
        <cdr:cNvSpPr/>
      </cdr:nvSpPr>
      <cdr:spPr>
        <a:xfrm xmlns:a="http://schemas.openxmlformats.org/drawingml/2006/main">
          <a:off x="34231" y="1469173"/>
          <a:ext cx="1636201" cy="288005"/>
        </a:xfrm>
        <a:prstGeom xmlns:a="http://schemas.openxmlformats.org/drawingml/2006/main" prst="wedgeRectCallout">
          <a:avLst>
            <a:gd name="adj1" fmla="val 189040"/>
            <a:gd name="adj2" fmla="val -46917"/>
          </a:avLst>
        </a:prstGeom>
        <a:solidFill xmlns:a="http://schemas.openxmlformats.org/drawingml/2006/main">
          <a:schemeClr val="accent3">
            <a:lumMod val="40000"/>
            <a:lumOff val="60000"/>
          </a:schemeClr>
        </a:solidFill>
        <a:ln xmlns:a="http://schemas.openxmlformats.org/drawingml/2006/main" w="6350" cmpd="sng">
          <a:noFill/>
          <a:prstDash val="lgDash"/>
        </a:ln>
        <a:effectLst xmlns:a="http://schemas.openxmlformats.org/drawingml/2006/main">
          <a:outerShdw blurRad="44450" dist="27940" dir="5400000" algn="ctr">
            <a:srgbClr val="000000">
              <a:alpha val="3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8700000"/>
          </a:lightRig>
        </a:scene3d>
        <a:sp3d xmlns:a="http://schemas.openxmlformats.org/drawingml/2006/main">
          <a:bevelT w="190500" h="381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>
            <a:defRPr sz="800" b="0" i="0" u="none" strike="noStrike" kern="120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ru-RU" dirty="0" smtClean="0"/>
            <a:t>Другие</a:t>
          </a:r>
        </a:p>
        <a:p xmlns:a="http://schemas.openxmlformats.org/drawingml/2006/main">
          <a:pPr algn="ctr" rtl="0">
            <a:defRPr sz="800" b="0" i="0" u="none" strike="noStrike" kern="120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ru-RU" dirty="0" smtClean="0"/>
            <a:t> 3,1% </a:t>
          </a:r>
          <a:r>
            <a:rPr lang="ru-RU" b="1" dirty="0" smtClean="0"/>
            <a:t>(63,3 </a:t>
          </a:r>
          <a:r>
            <a:rPr lang="ru-RU" b="1" dirty="0"/>
            <a:t>млн. рублей</a:t>
          </a:r>
          <a:r>
            <a:rPr lang="ru-RU" b="1" dirty="0" smtClean="0"/>
            <a:t>)</a:t>
          </a:r>
          <a:endParaRPr lang="ru-RU" b="1" dirty="0"/>
        </a:p>
      </cdr:txBody>
    </cdr:sp>
  </cdr:relSizeAnchor>
  <cdr:relSizeAnchor xmlns:cdr="http://schemas.openxmlformats.org/drawingml/2006/chartDrawing">
    <cdr:from>
      <cdr:x>0.07018</cdr:x>
      <cdr:y>0.25534</cdr:y>
    </cdr:from>
    <cdr:to>
      <cdr:x>0.35088</cdr:x>
      <cdr:y>0.31918</cdr:y>
    </cdr:to>
    <cdr:sp macro="" textlink="">
      <cdr:nvSpPr>
        <cdr:cNvPr id="6" name="Прямоугольная выноска 5"/>
        <cdr:cNvSpPr/>
      </cdr:nvSpPr>
      <cdr:spPr>
        <a:xfrm xmlns:a="http://schemas.openxmlformats.org/drawingml/2006/main">
          <a:off x="576064" y="1152128"/>
          <a:ext cx="2304256" cy="288032"/>
        </a:xfrm>
        <a:prstGeom xmlns:a="http://schemas.openxmlformats.org/drawingml/2006/main" prst="wedgeRectCallout">
          <a:avLst>
            <a:gd name="adj1" fmla="val 104752"/>
            <a:gd name="adj2" fmla="val -23466"/>
          </a:avLst>
        </a:prstGeom>
        <a:solidFill xmlns:a="http://schemas.openxmlformats.org/drawingml/2006/main">
          <a:schemeClr val="bg1">
            <a:lumMod val="85000"/>
          </a:schemeClr>
        </a:solidFill>
        <a:ln xmlns:a="http://schemas.openxmlformats.org/drawingml/2006/main" w="6350" cmpd="sng">
          <a:noFill/>
          <a:prstDash val="lgDash"/>
        </a:ln>
        <a:effectLst xmlns:a="http://schemas.openxmlformats.org/drawingml/2006/main">
          <a:outerShdw blurRad="44450" dist="27940" dir="5400000" algn="ctr">
            <a:srgbClr val="000000">
              <a:alpha val="3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8700000"/>
          </a:lightRig>
        </a:scene3d>
        <a:sp3d xmlns:a="http://schemas.openxmlformats.org/drawingml/2006/main">
          <a:bevelT w="190500" h="381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>
            <a:defRPr sz="800" b="0" i="0" u="none" strike="noStrike" kern="120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ru-RU" dirty="0" smtClean="0"/>
            <a:t>Непрограммные расходы</a:t>
          </a:r>
        </a:p>
        <a:p xmlns:a="http://schemas.openxmlformats.org/drawingml/2006/main">
          <a:pPr algn="ctr" rtl="0">
            <a:defRPr sz="800" b="0" i="0" u="none" strike="noStrike" kern="120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ru-RU" dirty="0" smtClean="0"/>
            <a:t>6,4% </a:t>
          </a:r>
          <a:r>
            <a:rPr lang="ru-RU" b="1" dirty="0" smtClean="0"/>
            <a:t>(134,3 </a:t>
          </a:r>
          <a:r>
            <a:rPr lang="ru-RU" b="1" dirty="0"/>
            <a:t>млн. рублей</a:t>
          </a:r>
          <a:r>
            <a:rPr lang="ru-RU" b="1" dirty="0" smtClean="0"/>
            <a:t>)</a:t>
          </a:r>
          <a:endParaRPr lang="ru-RU" b="1" dirty="0"/>
        </a:p>
      </cdr:txBody>
    </cdr:sp>
  </cdr:relSizeAnchor>
  <cdr:relSizeAnchor xmlns:cdr="http://schemas.openxmlformats.org/drawingml/2006/chartDrawing">
    <cdr:from>
      <cdr:x>0</cdr:x>
      <cdr:y>0.13197</cdr:y>
    </cdr:from>
    <cdr:to>
      <cdr:x>0.40514</cdr:x>
      <cdr:y>0.22772</cdr:y>
    </cdr:to>
    <cdr:sp macro="" textlink="">
      <cdr:nvSpPr>
        <cdr:cNvPr id="7" name="Прямоугольная выноска 6"/>
        <cdr:cNvSpPr/>
      </cdr:nvSpPr>
      <cdr:spPr>
        <a:xfrm xmlns:a="http://schemas.openxmlformats.org/drawingml/2006/main">
          <a:off x="0" y="595457"/>
          <a:ext cx="3325760" cy="432030"/>
        </a:xfrm>
        <a:prstGeom xmlns:a="http://schemas.openxmlformats.org/drawingml/2006/main" prst="wedgeRectCallout">
          <a:avLst>
            <a:gd name="adj1" fmla="val 94594"/>
            <a:gd name="adj2" fmla="val -54615"/>
          </a:avLst>
        </a:prstGeom>
        <a:solidFill xmlns:a="http://schemas.openxmlformats.org/drawingml/2006/main">
          <a:schemeClr val="accent6"/>
        </a:solidFill>
        <a:ln xmlns:a="http://schemas.openxmlformats.org/drawingml/2006/main" w="6350" cmpd="sng">
          <a:noFill/>
          <a:prstDash val="lgDash"/>
        </a:ln>
        <a:effectLst xmlns:a="http://schemas.openxmlformats.org/drawingml/2006/main">
          <a:outerShdw blurRad="44450" dist="27940" dir="5400000" algn="ctr">
            <a:srgbClr val="000000">
              <a:alpha val="3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8700000"/>
          </a:lightRig>
        </a:scene3d>
        <a:sp3d xmlns:a="http://schemas.openxmlformats.org/drawingml/2006/main">
          <a:bevelT w="190500" h="381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>
            <a:defRPr sz="800" b="0" i="0" u="none" strike="noStrike" kern="120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ru-RU" dirty="0"/>
            <a:t>Развитие транспортной инфраструктуры Минусинского района</a:t>
          </a:r>
        </a:p>
        <a:p xmlns:a="http://schemas.openxmlformats.org/drawingml/2006/main">
          <a:pPr algn="ctr" rtl="0">
            <a:defRPr sz="800" b="0" i="0" u="none" strike="noStrike" kern="120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ru-RU" dirty="0"/>
            <a:t>2,9% </a:t>
          </a:r>
          <a:r>
            <a:rPr lang="ru-RU" b="1" dirty="0" smtClean="0"/>
            <a:t>(59,1 млн. рублей)</a:t>
          </a:r>
          <a:endParaRPr lang="ru-RU" b="1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1" y="2647950"/>
            <a:ext cx="3869531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578" y="-925"/>
            <a:ext cx="9908578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85206" y="1730403"/>
            <a:ext cx="6119341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313301" y="2470927"/>
            <a:ext cx="7053725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pPr/>
              <a:t>21/05/2025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pPr/>
              <a:t>21/05/2025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pPr/>
              <a:t>21/05/2025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pPr/>
              <a:t>21/05/2025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578" y="-925"/>
            <a:ext cx="9908578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1" y="2647950"/>
            <a:ext cx="3869531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87682" y="1726739"/>
            <a:ext cx="6121908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317498" y="2468304"/>
            <a:ext cx="7053072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pPr/>
              <a:t>21/05/2025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1540" y="1097280"/>
            <a:ext cx="34671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1684" y="1097280"/>
            <a:ext cx="34671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pPr/>
              <a:t>21/05/2025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540" y="1097280"/>
            <a:ext cx="34671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7413" y="1701848"/>
            <a:ext cx="34671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1684" y="1097280"/>
            <a:ext cx="34671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1684" y="1701848"/>
            <a:ext cx="34671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pPr/>
              <a:t>21/05/2025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pPr/>
              <a:t>21/05/2025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pPr/>
              <a:t>21/05/2025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1" y="2647950"/>
            <a:ext cx="3869531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755255" y="-755253"/>
            <a:ext cx="6858000" cy="836851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50341" y="1576105"/>
            <a:ext cx="564642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5349" y="2618914"/>
            <a:ext cx="4125094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406117" y="2253385"/>
            <a:ext cx="6277657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pPr/>
              <a:t>21/05/2025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197895" y="0"/>
            <a:ext cx="7708106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1" y="2647950"/>
            <a:ext cx="3869531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" y="5048250"/>
            <a:ext cx="3869531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27130" y="1717501"/>
            <a:ext cx="59436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38769" y="2180529"/>
            <a:ext cx="6604591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375A-C223-44C8-917C-F7C3A1BCD50F}" type="datetimeFigureOut">
              <a:rPr lang="en-GB" smtClean="0"/>
              <a:pPr/>
              <a:t>21/05/2025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580" y="5050633"/>
            <a:ext cx="3872112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578" y="5051294"/>
            <a:ext cx="9908578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540" y="365760"/>
            <a:ext cx="8147685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540" y="1100629"/>
            <a:ext cx="8147685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17932" y="5870448"/>
            <a:ext cx="2357628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661375A-C223-44C8-917C-F7C3A1BCD50F}" type="datetimeFigureOut">
              <a:rPr lang="en-GB" smtClean="0"/>
              <a:pPr/>
              <a:t>21/05/2025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0640" y="6285122"/>
            <a:ext cx="51181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01125" y="6170822"/>
            <a:ext cx="54483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6983841B-0DB4-4C99-B5E5-79625F01D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_____Microsoft_Excel_97-20032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2.emf"/><Relationship Id="rId4" Type="http://schemas.openxmlformats.org/officeDocument/2006/relationships/oleObject" Target="../embeddings/_____Microsoft_Excel_97-20031.xls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Z:\Сухова\ПРЕЗЕНТАЦИЯ ДЛЯ СХОДОВ\2024\Фото 2023\0fSz_YwKf2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8326"/>
            <a:ext cx="9906000" cy="6594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5141343"/>
            <a:ext cx="9905999" cy="172528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-5680"/>
            <a:ext cx="9906000" cy="50539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rgbClr val="336699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68818" y="4916878"/>
            <a:ext cx="5736958" cy="163901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30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ОТЧЕТ ОБ </a:t>
            </a:r>
            <a:r>
              <a:rPr lang="ru-RU" altLang="ru-RU" sz="30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ИСПОЛНЕНИИ  </a:t>
            </a:r>
            <a:endParaRPr lang="ru-RU" altLang="ru-RU" sz="3000" b="1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30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РАЙОННОГО БЮДЖЕТА</a:t>
            </a:r>
            <a:endParaRPr lang="ru-RU" altLang="ru-RU" sz="30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61" y="5342409"/>
            <a:ext cx="2035835" cy="1325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81798" y="6209846"/>
            <a:ext cx="203780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altLang="ru-RU" sz="2500" b="1" dirty="0">
                <a:solidFill>
                  <a:srgbClr val="EAEBDE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altLang="ru-RU" sz="2500" b="1" dirty="0" smtClean="0">
                <a:solidFill>
                  <a:srgbClr val="EAEBDE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altLang="ru-RU" sz="2500" b="1" dirty="0">
                <a:solidFill>
                  <a:srgbClr val="EAEBDE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pic>
        <p:nvPicPr>
          <p:cNvPr id="8" name="Picture 6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0" y="5370832"/>
            <a:ext cx="1768093" cy="132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159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Заголовок 1"/>
          <p:cNvSpPr txBox="1">
            <a:spLocks/>
          </p:cNvSpPr>
          <p:nvPr/>
        </p:nvSpPr>
        <p:spPr>
          <a:xfrm>
            <a:off x="0" y="1"/>
            <a:ext cx="9906000" cy="7567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Реализация национальных проектов В 2024 году</a:t>
            </a:r>
            <a:endParaRPr lang="ru-RU" altLang="ru-RU" sz="18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74628" y="165867"/>
            <a:ext cx="483395" cy="475920"/>
          </a:xfrm>
          <a:ln>
            <a:solidFill>
              <a:srgbClr val="F5F5F1"/>
            </a:solidFill>
          </a:ln>
        </p:spPr>
        <p:txBody>
          <a:bodyPr>
            <a:normAutofit/>
          </a:bodyPr>
          <a:lstStyle/>
          <a:p>
            <a:fld id="{3EA620B9-993E-4B74-9345-65789839B5EF}" type="slidenum">
              <a:rPr lang="ru-RU" smtClean="0">
                <a:solidFill>
                  <a:schemeClr val="bg1"/>
                </a:solidFill>
              </a:rPr>
              <a:pPr/>
              <a:t>10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5" name="AutoShape 16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126405" y="-144463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AutoShape 18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250230" y="7938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27" name="Схема 26"/>
          <p:cNvGraphicFramePr/>
          <p:nvPr>
            <p:extLst>
              <p:ext uri="{D42A27DB-BD31-4B8C-83A1-F6EECF244321}">
                <p14:modId xmlns:p14="http://schemas.microsoft.com/office/powerpoint/2010/main" val="999165084"/>
              </p:ext>
            </p:extLst>
          </p:nvPr>
        </p:nvGraphicFramePr>
        <p:xfrm>
          <a:off x="285419" y="957564"/>
          <a:ext cx="9274217" cy="5383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29644" y="2303270"/>
            <a:ext cx="646712" cy="576064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9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17438" y="2279734"/>
            <a:ext cx="669052" cy="580868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374056" y="5609101"/>
            <a:ext cx="1549748" cy="783193"/>
          </a:xfrm>
          <a:prstGeom prst="roundRect">
            <a:avLst/>
          </a:prstGeom>
          <a:gradFill rotWithShape="1">
            <a:gsLst>
              <a:gs pos="0">
                <a:srgbClr val="94B6D2">
                  <a:shade val="60000"/>
                </a:srgbClr>
              </a:gs>
              <a:gs pos="33000">
                <a:srgbClr val="94B6D2">
                  <a:tint val="86500"/>
                </a:srgbClr>
              </a:gs>
              <a:gs pos="46750">
                <a:srgbClr val="94B6D2">
                  <a:tint val="71000"/>
                  <a:satMod val="112000"/>
                </a:srgbClr>
              </a:gs>
              <a:gs pos="53000">
                <a:srgbClr val="94B6D2">
                  <a:tint val="71000"/>
                  <a:satMod val="112000"/>
                </a:srgbClr>
              </a:gs>
              <a:gs pos="68000">
                <a:srgbClr val="94B6D2">
                  <a:tint val="86000"/>
                </a:srgbClr>
              </a:gs>
              <a:gs pos="100000">
                <a:srgbClr val="94B6D2">
                  <a:shade val="60000"/>
                </a:srgbClr>
              </a:gs>
            </a:gsLst>
            <a:lin ang="8350000" scaled="1"/>
          </a:gradFill>
          <a:ln w="9525" cap="flat" cmpd="sng" algn="ctr">
            <a:solidFill>
              <a:srgbClr val="94B6D2">
                <a:shade val="48000"/>
                <a:satMod val="110000"/>
              </a:srgbClr>
            </a:solidFill>
            <a:prstDash val="solid"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Всего расходы: 0,1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ФБ -0,1 млн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КБ – 0,05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МБ – 0 млн. руб.</a:t>
            </a:r>
            <a:endParaRPr kumimoji="0" lang="ru-RU" sz="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68200" y="5604030"/>
            <a:ext cx="1567529" cy="783193"/>
          </a:xfrm>
          <a:prstGeom prst="roundRect">
            <a:avLst/>
          </a:prstGeom>
          <a:gradFill rotWithShape="1">
            <a:gsLst>
              <a:gs pos="0">
                <a:srgbClr val="94B6D2">
                  <a:shade val="60000"/>
                </a:srgbClr>
              </a:gs>
              <a:gs pos="33000">
                <a:srgbClr val="94B6D2">
                  <a:tint val="86500"/>
                </a:srgbClr>
              </a:gs>
              <a:gs pos="46750">
                <a:srgbClr val="94B6D2">
                  <a:tint val="71000"/>
                  <a:satMod val="112000"/>
                </a:srgbClr>
              </a:gs>
              <a:gs pos="53000">
                <a:srgbClr val="94B6D2">
                  <a:tint val="71000"/>
                  <a:satMod val="112000"/>
                </a:srgbClr>
              </a:gs>
              <a:gs pos="68000">
                <a:srgbClr val="94B6D2">
                  <a:tint val="86000"/>
                </a:srgbClr>
              </a:gs>
              <a:gs pos="100000">
                <a:srgbClr val="94B6D2">
                  <a:shade val="60000"/>
                </a:srgbClr>
              </a:gs>
            </a:gsLst>
            <a:lin ang="8350000" scaled="1"/>
          </a:gradFill>
          <a:ln w="9525" cap="flat" cmpd="sng" algn="ctr">
            <a:solidFill>
              <a:srgbClr val="94B6D2">
                <a:shade val="48000"/>
                <a:satMod val="110000"/>
              </a:srgbClr>
            </a:solidFill>
            <a:prstDash val="solid"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Всего расходы: 12,1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ФБ</a:t>
            </a:r>
            <a:r>
              <a:rPr kumimoji="0" lang="ru-RU" sz="8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-8,5 млн руб.</a:t>
            </a:r>
            <a:endParaRPr kumimoji="0" lang="ru-RU" sz="8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КБ – 3,5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МБ – 0,1 млн. руб.</a:t>
            </a:r>
            <a:endParaRPr kumimoji="0" lang="ru-RU" sz="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74663" y="5609101"/>
            <a:ext cx="1549244" cy="783193"/>
          </a:xfrm>
          <a:prstGeom prst="roundRect">
            <a:avLst/>
          </a:prstGeom>
          <a:gradFill rotWithShape="1">
            <a:gsLst>
              <a:gs pos="0">
                <a:srgbClr val="94B6D2">
                  <a:shade val="60000"/>
                </a:srgbClr>
              </a:gs>
              <a:gs pos="33000">
                <a:srgbClr val="94B6D2">
                  <a:tint val="86500"/>
                </a:srgbClr>
              </a:gs>
              <a:gs pos="46750">
                <a:srgbClr val="94B6D2">
                  <a:tint val="71000"/>
                  <a:satMod val="112000"/>
                </a:srgbClr>
              </a:gs>
              <a:gs pos="53000">
                <a:srgbClr val="94B6D2">
                  <a:tint val="71000"/>
                  <a:satMod val="112000"/>
                </a:srgbClr>
              </a:gs>
              <a:gs pos="68000">
                <a:srgbClr val="94B6D2">
                  <a:tint val="86000"/>
                </a:srgbClr>
              </a:gs>
              <a:gs pos="100000">
                <a:srgbClr val="94B6D2">
                  <a:shade val="60000"/>
                </a:srgbClr>
              </a:gs>
            </a:gsLst>
            <a:lin ang="8350000" scaled="1"/>
          </a:gradFill>
          <a:ln w="9525" cap="flat" cmpd="sng" algn="ctr">
            <a:solidFill>
              <a:srgbClr val="94B6D2">
                <a:shade val="48000"/>
                <a:satMod val="110000"/>
              </a:srgbClr>
            </a:solidFill>
            <a:prstDash val="solid"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Всего расходы: 4,9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ФБ – 4,6млн.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КБ – 0,2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b="1" kern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МБ- 0,1 млн руб.</a:t>
            </a:r>
            <a:endParaRPr kumimoji="0" lang="ru-RU" sz="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44540" y="5609101"/>
            <a:ext cx="1603169" cy="783193"/>
          </a:xfrm>
          <a:prstGeom prst="roundRect">
            <a:avLst/>
          </a:prstGeom>
          <a:gradFill rotWithShape="1">
            <a:gsLst>
              <a:gs pos="0">
                <a:srgbClr val="94B6D2">
                  <a:shade val="60000"/>
                </a:srgbClr>
              </a:gs>
              <a:gs pos="33000">
                <a:srgbClr val="94B6D2">
                  <a:tint val="86500"/>
                </a:srgbClr>
              </a:gs>
              <a:gs pos="46750">
                <a:srgbClr val="94B6D2">
                  <a:tint val="71000"/>
                  <a:satMod val="112000"/>
                </a:srgbClr>
              </a:gs>
              <a:gs pos="53000">
                <a:srgbClr val="94B6D2">
                  <a:tint val="71000"/>
                  <a:satMod val="112000"/>
                </a:srgbClr>
              </a:gs>
              <a:gs pos="68000">
                <a:srgbClr val="94B6D2">
                  <a:tint val="86000"/>
                </a:srgbClr>
              </a:gs>
              <a:gs pos="100000">
                <a:srgbClr val="94B6D2">
                  <a:shade val="60000"/>
                </a:srgbClr>
              </a:gs>
            </a:gsLst>
            <a:lin ang="8350000" scaled="1"/>
          </a:gradFill>
          <a:ln w="9525" cap="flat" cmpd="sng" algn="ctr">
            <a:solidFill>
              <a:srgbClr val="94B6D2">
                <a:shade val="48000"/>
                <a:satMod val="110000"/>
              </a:srgbClr>
            </a:solidFill>
            <a:prstDash val="solid"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Всего расходы: 5,0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ФБ – 4,7млн.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КБ – 0,3 млн. руб.</a:t>
            </a:r>
            <a:endParaRPr kumimoji="0" lang="ru-RU" sz="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5510" y="2239472"/>
            <a:ext cx="669052" cy="580868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62274" y="2313903"/>
            <a:ext cx="646712" cy="576064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7926743" y="5604030"/>
            <a:ext cx="1537891" cy="783193"/>
          </a:xfrm>
          <a:prstGeom prst="roundRect">
            <a:avLst/>
          </a:prstGeom>
          <a:gradFill rotWithShape="1">
            <a:gsLst>
              <a:gs pos="0">
                <a:srgbClr val="94B6D2">
                  <a:shade val="60000"/>
                </a:srgbClr>
              </a:gs>
              <a:gs pos="33000">
                <a:srgbClr val="94B6D2">
                  <a:tint val="86500"/>
                </a:srgbClr>
              </a:gs>
              <a:gs pos="46750">
                <a:srgbClr val="94B6D2">
                  <a:tint val="71000"/>
                  <a:satMod val="112000"/>
                </a:srgbClr>
              </a:gs>
              <a:gs pos="53000">
                <a:srgbClr val="94B6D2">
                  <a:tint val="71000"/>
                  <a:satMod val="112000"/>
                </a:srgbClr>
              </a:gs>
              <a:gs pos="68000">
                <a:srgbClr val="94B6D2">
                  <a:tint val="86000"/>
                </a:srgbClr>
              </a:gs>
              <a:gs pos="100000">
                <a:srgbClr val="94B6D2">
                  <a:shade val="60000"/>
                </a:srgbClr>
              </a:gs>
            </a:gsLst>
            <a:lin ang="8350000" scaled="1"/>
          </a:gradFill>
          <a:ln w="9525" cap="flat" cmpd="sng" algn="ctr">
            <a:solidFill>
              <a:srgbClr val="94B6D2">
                <a:shade val="48000"/>
                <a:satMod val="110000"/>
              </a:srgbClr>
            </a:solidFill>
            <a:prstDash val="solid"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Всего расходы: 91,0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ФБ- 84,2 млн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КБ – 4,4 млн. руб.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МБ </a:t>
            </a:r>
            <a:r>
              <a:rPr lang="ru-RU" sz="800" b="1" kern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-2</a:t>
            </a:r>
            <a:r>
              <a:rPr kumimoji="0" lang="ru-RU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,3 млн. руб.</a:t>
            </a:r>
            <a:endParaRPr kumimoji="0" lang="ru-RU" sz="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17214" y="6538944"/>
            <a:ext cx="68648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Федеральный бюджет – ФБ; Краевой бюджет – КБ; Местный бюджет - МБ</a:t>
            </a:r>
            <a:endParaRPr lang="ru-RU" sz="1000" dirty="0"/>
          </a:p>
        </p:txBody>
      </p:sp>
      <p:pic>
        <p:nvPicPr>
          <p:cNvPr id="38" name="Picture 2" descr="https://old.kalitva-land.ru/natsionalnye-proekty/5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" t="8450" r="83908" b="11446"/>
          <a:stretch/>
        </p:blipFill>
        <p:spPr bwMode="auto">
          <a:xfrm>
            <a:off x="8328715" y="2243012"/>
            <a:ext cx="733945" cy="718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591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Заголовок 1"/>
          <p:cNvSpPr txBox="1">
            <a:spLocks/>
          </p:cNvSpPr>
          <p:nvPr/>
        </p:nvSpPr>
        <p:spPr>
          <a:xfrm>
            <a:off x="0" y="1"/>
            <a:ext cx="9906000" cy="7567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ОСНОВНЫЕ СОЦИАЛЬНО-ЗНАЧИМЫЕ РАСХОДЫ В 2024 году</a:t>
            </a:r>
            <a:endParaRPr lang="ru-RU" altLang="ru-RU" sz="18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74628" y="165867"/>
            <a:ext cx="483395" cy="475920"/>
          </a:xfrm>
          <a:ln>
            <a:solidFill>
              <a:srgbClr val="F5F5F1"/>
            </a:solidFill>
          </a:ln>
        </p:spPr>
        <p:txBody>
          <a:bodyPr>
            <a:normAutofit/>
          </a:bodyPr>
          <a:lstStyle/>
          <a:p>
            <a:fld id="{3EA620B9-993E-4B74-9345-65789839B5EF}" type="slidenum">
              <a:rPr lang="ru-RU" smtClean="0">
                <a:solidFill>
                  <a:schemeClr val="bg1"/>
                </a:solidFill>
              </a:rPr>
              <a:pPr/>
              <a:t>11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5" name="AutoShape 16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126405" y="-144463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AutoShape 18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250230" y="7938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" name="图片 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80" y="955463"/>
            <a:ext cx="9372320" cy="1992127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 flipH="1">
            <a:off x="543563" y="1255369"/>
            <a:ext cx="2445229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1400" noProof="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12,1</a:t>
            </a:r>
            <a:r>
              <a:rPr kumimoji="0" lang="ru-RU" altLang="zh-CN" sz="1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Times New Roman" pitchFamily="18" charset="0"/>
              </a:rPr>
              <a:t> млн рублей</a:t>
            </a:r>
            <a:endParaRPr kumimoji="0" lang="zh-CN" altLang="en-US" sz="1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/>
              </a:solidFill>
              <a:effectLst/>
              <a:uLnTx/>
              <a:uFillTx/>
              <a:latin typeface="+mn-lt"/>
              <a:cs typeface="Times New Roman" pitchFamily="18" charset="0"/>
            </a:endParaRPr>
          </a:p>
        </p:txBody>
      </p:sp>
      <p:pic>
        <p:nvPicPr>
          <p:cNvPr id="29" name="图片 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80" y="2768203"/>
            <a:ext cx="9372320" cy="2005785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 flipH="1">
            <a:off x="507938" y="3081612"/>
            <a:ext cx="2445229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1400" noProof="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10,0</a:t>
            </a:r>
            <a:r>
              <a:rPr kumimoji="0" lang="ru-RU" altLang="zh-CN" sz="1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Times New Roman" pitchFamily="18" charset="0"/>
              </a:rPr>
              <a:t> млн. рублей</a:t>
            </a:r>
            <a:endParaRPr kumimoji="0" lang="zh-CN" altLang="en-US" sz="1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/>
              </a:solidFill>
              <a:effectLst/>
              <a:uLnTx/>
              <a:uFillTx/>
              <a:latin typeface="+mn-lt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rot="21594277" flipH="1">
            <a:off x="541500" y="3543916"/>
            <a:ext cx="26027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altLang="zh-CN" sz="1000" kern="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Приобретено 5 </a:t>
            </a:r>
            <a:r>
              <a:rPr lang="ru-RU" altLang="zh-CN" sz="1000" kern="0" dirty="0">
                <a:latin typeface="Arial" pitchFamily="34" charset="0"/>
                <a:ea typeface="微软雅黑" pitchFamily="34" charset="-122"/>
                <a:cs typeface="Arial" pitchFamily="34" charset="0"/>
              </a:rPr>
              <a:t>квартир для детей сирот и детей, оставшихся без попечения родителей</a:t>
            </a:r>
            <a:endParaRPr lang="en-US" altLang="zh-CN" sz="1000" kern="0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110"/>
          <a:stretch/>
        </p:blipFill>
        <p:spPr>
          <a:xfrm>
            <a:off x="3154187" y="4581127"/>
            <a:ext cx="6456538" cy="1915621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 flipH="1">
            <a:off x="3460311" y="3133531"/>
            <a:ext cx="2445229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Times New Roman" pitchFamily="18" charset="0"/>
              </a:rPr>
              <a:t>3,6 млн. рублей</a:t>
            </a:r>
            <a:endParaRPr kumimoji="0" lang="zh-CN" altLang="en-US" sz="1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/>
              </a:solidFill>
              <a:effectLst/>
              <a:uLnTx/>
              <a:uFillTx/>
              <a:latin typeface="+mn-lt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 rot="21594277" flipH="1">
            <a:off x="3438126" y="3596200"/>
            <a:ext cx="2756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altLang="zh-CN" sz="1000" kern="0" dirty="0">
                <a:latin typeface="Arial" pitchFamily="34" charset="0"/>
                <a:ea typeface="微软雅黑" pitchFamily="34" charset="-122"/>
                <a:cs typeface="Arial" pitchFamily="34" charset="0"/>
              </a:rPr>
              <a:t>Р</a:t>
            </a:r>
            <a:r>
              <a:rPr lang="ru-RU" altLang="zh-CN" sz="1000" kern="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емонт и содержание автомобильных дорог местного значения</a:t>
            </a:r>
            <a:endParaRPr lang="en-US" altLang="zh-CN" sz="1000" kern="0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 flipH="1">
            <a:off x="6346245" y="3196014"/>
            <a:ext cx="2445229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Times New Roman" pitchFamily="18" charset="0"/>
              </a:rPr>
              <a:t>20,5 млн. рублей</a:t>
            </a:r>
            <a:endParaRPr kumimoji="0" lang="zh-CN" altLang="en-US" sz="1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/>
              </a:solidFill>
              <a:effectLst/>
              <a:uLnTx/>
              <a:uFillTx/>
              <a:latin typeface="+mn-lt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 rot="21594277" flipH="1">
            <a:off x="3403830" y="1730678"/>
            <a:ext cx="27929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000" dirty="0">
                <a:latin typeface="Arial" pitchFamily="34" charset="0"/>
                <a:cs typeface="Arial" pitchFamily="34" charset="0"/>
              </a:rPr>
              <a:t>С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троительство 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объектов водоснабжения микрорайона жилой застройки в с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. Малая Минуса в рамках нацпроекта</a:t>
            </a:r>
            <a:endParaRPr lang="ru-RU" altLang="zh-CN" sz="1000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 flipH="1">
            <a:off x="6323414" y="1394013"/>
            <a:ext cx="2445229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Times New Roman" pitchFamily="18" charset="0"/>
              </a:rPr>
              <a:t>8,4 млн. рублей</a:t>
            </a:r>
            <a:endParaRPr kumimoji="0" lang="zh-CN" altLang="en-US" sz="1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/>
              </a:solidFill>
              <a:effectLst/>
              <a:uLnTx/>
              <a:uFillTx/>
              <a:latin typeface="+mn-lt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 flipH="1">
            <a:off x="3445727" y="1325111"/>
            <a:ext cx="2194272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Times New Roman" pitchFamily="18" charset="0"/>
              </a:rPr>
              <a:t>91 млн. рублей</a:t>
            </a:r>
            <a:endParaRPr kumimoji="0" lang="zh-CN" altLang="en-US" sz="1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/>
              </a:solidFill>
              <a:effectLst/>
              <a:uLnTx/>
              <a:uFillTx/>
              <a:latin typeface="+mn-lt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 rot="21594277" flipH="1">
            <a:off x="6357247" y="1655839"/>
            <a:ext cx="293533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Капитальный ремонт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водозаборной скважины № 3 в с.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Знаменка, тепловых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сетей от ТК-57 до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ТК-62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в с. </a:t>
            </a:r>
            <a:r>
              <a:rPr lang="ru-RU" sz="1000" dirty="0" err="1" smtClean="0">
                <a:latin typeface="Arial" pitchFamily="34" charset="0"/>
                <a:cs typeface="Arial" pitchFamily="34" charset="0"/>
              </a:rPr>
              <a:t>Лугавское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, котельного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оборудования в с. Верхняя Коя и в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000" dirty="0" smtClean="0">
                <a:latin typeface="Arial" pitchFamily="34" charset="0"/>
                <a:cs typeface="Arial" pitchFamily="34" charset="0"/>
              </a:rPr>
            </a:br>
            <a:r>
              <a:rPr lang="ru-RU" sz="1000" dirty="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. </a:t>
            </a:r>
            <a:r>
              <a:rPr lang="ru-RU" sz="1000" dirty="0" err="1" smtClean="0">
                <a:latin typeface="Arial" pitchFamily="34" charset="0"/>
                <a:cs typeface="Arial" pitchFamily="34" charset="0"/>
              </a:rPr>
              <a:t>Селиваниха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поставка, монтаж теплообменного оборудования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котлов в</a:t>
            </a:r>
          </a:p>
          <a:p>
            <a:pPr>
              <a:defRPr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. </a:t>
            </a:r>
            <a:r>
              <a:rPr lang="ru-RU" sz="1000" dirty="0" err="1" smtClean="0">
                <a:latin typeface="Arial" pitchFamily="34" charset="0"/>
                <a:cs typeface="Arial" pitchFamily="34" charset="0"/>
              </a:rPr>
              <a:t>Лугавское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 flipH="1">
            <a:off x="6378462" y="4979268"/>
            <a:ext cx="2445229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Times New Roman" pitchFamily="18" charset="0"/>
              </a:rPr>
              <a:t>4,9 млн. рублей</a:t>
            </a:r>
            <a:endParaRPr kumimoji="0" lang="zh-CN" altLang="en-US" sz="1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/>
              </a:solidFill>
              <a:effectLst/>
              <a:uLnTx/>
              <a:uFillTx/>
              <a:latin typeface="+mn-lt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 flipH="1">
            <a:off x="3465591" y="4921079"/>
            <a:ext cx="2445229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Times New Roman" pitchFamily="18" charset="0"/>
              </a:rPr>
              <a:t>4,2 млн. рублей</a:t>
            </a:r>
            <a:endParaRPr kumimoji="0" lang="zh-CN" altLang="en-US" sz="1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/>
              </a:solidFill>
              <a:effectLst/>
              <a:uLnTx/>
              <a:uFillTx/>
              <a:latin typeface="+mn-lt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 rot="21594277" flipH="1">
            <a:off x="6312976" y="3554858"/>
            <a:ext cx="29833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altLang="zh-CN" sz="1000" kern="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Проведение </a:t>
            </a:r>
            <a:r>
              <a:rPr lang="ru-RU" altLang="zh-CN" sz="1000" kern="0" dirty="0">
                <a:latin typeface="Arial" pitchFamily="34" charset="0"/>
                <a:ea typeface="微软雅黑" pitchFamily="34" charset="-122"/>
                <a:cs typeface="Arial" pitchFamily="34" charset="0"/>
              </a:rPr>
              <a:t>работ в </a:t>
            </a:r>
            <a:r>
              <a:rPr lang="ru-RU" altLang="zh-CN" sz="1000" kern="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общеобразовательных организациях и дошкольных </a:t>
            </a:r>
            <a:r>
              <a:rPr lang="ru-RU" altLang="zh-CN" sz="1000" kern="0" dirty="0">
                <a:latin typeface="Arial" pitchFamily="34" charset="0"/>
                <a:ea typeface="微软雅黑" pitchFamily="34" charset="-122"/>
                <a:cs typeface="Arial" pitchFamily="34" charset="0"/>
              </a:rPr>
              <a:t>учреждений с целью приведения зданий и сооружений в </a:t>
            </a:r>
            <a:r>
              <a:rPr lang="ru-RU" altLang="zh-CN" sz="1000" kern="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соответствие с требованиями законодательства за счет средств краевого  и районного бюджета</a:t>
            </a:r>
            <a:endParaRPr lang="en-US" altLang="zh-CN" sz="1000" kern="0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 rot="21594277" flipH="1">
            <a:off x="3442658" y="5324266"/>
            <a:ext cx="25836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altLang="zh-CN" sz="1000" kern="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Комплексная спортивная площадка для подвижных игр в с. Знаменка</a:t>
            </a:r>
            <a:endParaRPr lang="en-US" altLang="zh-CN" sz="1000" kern="0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 rot="21594277" flipH="1">
            <a:off x="6317705" y="5398633"/>
            <a:ext cx="2925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altLang="zh-CN" sz="1000" kern="0" dirty="0">
                <a:latin typeface="Arial" pitchFamily="34" charset="0"/>
                <a:ea typeface="微软雅黑" pitchFamily="34" charset="-122"/>
                <a:cs typeface="Arial" pitchFamily="34" charset="0"/>
              </a:rPr>
              <a:t>Н</a:t>
            </a:r>
            <a:r>
              <a:rPr lang="ru-RU" altLang="zh-CN" sz="1000" kern="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а </a:t>
            </a:r>
            <a:r>
              <a:rPr lang="ru-RU" altLang="zh-CN" sz="1000" kern="0" dirty="0">
                <a:latin typeface="Arial" pitchFamily="34" charset="0"/>
                <a:ea typeface="微软雅黑" pitchFamily="34" charset="-122"/>
                <a:cs typeface="Arial" pitchFamily="34" charset="0"/>
              </a:rPr>
              <a:t>базе МКОУ </a:t>
            </a:r>
            <a:r>
              <a:rPr lang="ru-RU" altLang="zh-CN" sz="1000" kern="0" dirty="0" err="1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Малоничкинская</a:t>
            </a:r>
            <a:r>
              <a:rPr lang="ru-RU" altLang="zh-CN" sz="1000" kern="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  </a:t>
            </a:r>
            <a:r>
              <a:rPr lang="ru-RU" altLang="zh-CN" sz="1000" kern="0" dirty="0">
                <a:latin typeface="Arial" pitchFamily="34" charset="0"/>
                <a:ea typeface="微软雅黑" pitchFamily="34" charset="-122"/>
                <a:cs typeface="Arial" pitchFamily="34" charset="0"/>
              </a:rPr>
              <a:t>ООШ №14, МКОУ </a:t>
            </a:r>
            <a:r>
              <a:rPr lang="ru-RU" altLang="zh-CN" sz="1000" kern="0" dirty="0" err="1">
                <a:latin typeface="Arial" pitchFamily="34" charset="0"/>
                <a:ea typeface="微软雅黑" pitchFamily="34" charset="-122"/>
                <a:cs typeface="Arial" pitchFamily="34" charset="0"/>
              </a:rPr>
              <a:t>Восточенская</a:t>
            </a:r>
            <a:r>
              <a:rPr lang="ru-RU" altLang="zh-CN" sz="1000" kern="0" dirty="0">
                <a:latin typeface="Arial" pitchFamily="34" charset="0"/>
                <a:ea typeface="微软雅黑" pitchFamily="34" charset="-122"/>
                <a:cs typeface="Arial" pitchFamily="34" charset="0"/>
              </a:rPr>
              <a:t> ООШ № 11, МКОУ </a:t>
            </a:r>
            <a:r>
              <a:rPr lang="ru-RU" altLang="zh-CN" sz="1000" kern="0" dirty="0" err="1">
                <a:latin typeface="Arial" pitchFamily="34" charset="0"/>
                <a:ea typeface="微软雅黑" pitchFamily="34" charset="-122"/>
                <a:cs typeface="Arial" pitchFamily="34" charset="0"/>
              </a:rPr>
              <a:t>Верхнекойская</a:t>
            </a:r>
            <a:r>
              <a:rPr lang="ru-RU" altLang="zh-CN" sz="1000" kern="0" dirty="0">
                <a:latin typeface="Arial" pitchFamily="34" charset="0"/>
                <a:ea typeface="微软雅黑" pitchFamily="34" charset="-122"/>
                <a:cs typeface="Arial" pitchFamily="34" charset="0"/>
              </a:rPr>
              <a:t>  ООШ № 17, </a:t>
            </a:r>
            <a:r>
              <a:rPr lang="ru-RU" altLang="zh-CN" sz="1000" kern="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проведены </a:t>
            </a:r>
            <a:r>
              <a:rPr lang="ru-RU" altLang="zh-CN" sz="1000" kern="0" dirty="0">
                <a:latin typeface="Arial" pitchFamily="34" charset="0"/>
                <a:ea typeface="微软雅黑" pitchFamily="34" charset="-122"/>
                <a:cs typeface="Arial" pitchFamily="34" charset="0"/>
              </a:rPr>
              <a:t>работы </a:t>
            </a:r>
            <a:r>
              <a:rPr lang="ru-RU" altLang="zh-CN" sz="1000" kern="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по "Точке </a:t>
            </a:r>
            <a:r>
              <a:rPr lang="ru-RU" altLang="zh-CN" sz="1000" kern="0" dirty="0">
                <a:latin typeface="Arial" pitchFamily="34" charset="0"/>
                <a:ea typeface="微软雅黑" pitchFamily="34" charset="-122"/>
                <a:cs typeface="Arial" pitchFamily="34" charset="0"/>
              </a:rPr>
              <a:t>роста" </a:t>
            </a:r>
            <a:r>
              <a:rPr lang="ru-RU" altLang="zh-CN" sz="1000" kern="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 в рамках нацпроекта</a:t>
            </a:r>
          </a:p>
        </p:txBody>
      </p:sp>
      <p:sp>
        <p:nvSpPr>
          <p:cNvPr id="69" name="TextBox 68"/>
          <p:cNvSpPr txBox="1"/>
          <p:nvPr/>
        </p:nvSpPr>
        <p:spPr>
          <a:xfrm rot="21594277" flipH="1">
            <a:off x="631385" y="1598076"/>
            <a:ext cx="25836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000" dirty="0" smtClean="0">
                <a:latin typeface="Arial" pitchFamily="34" charset="0"/>
                <a:cs typeface="Arial" pitchFamily="34" charset="0"/>
              </a:rPr>
              <a:t>Капитальный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ремонт здания сельского дома культуры в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1000" dirty="0" smtClean="0">
                <a:latin typeface="Arial" pitchFamily="34" charset="0"/>
                <a:cs typeface="Arial" pitchFamily="34" charset="0"/>
              </a:rPr>
              <a:t>д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.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Быстрая в рамках нацпроекта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>
            <a:off x="8604448" y="904789"/>
            <a:ext cx="404579" cy="409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179512" y="884735"/>
            <a:ext cx="8459062" cy="1249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38" y="4618477"/>
            <a:ext cx="2466968" cy="174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591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Заголовок 1"/>
          <p:cNvSpPr txBox="1">
            <a:spLocks/>
          </p:cNvSpPr>
          <p:nvPr/>
        </p:nvSpPr>
        <p:spPr>
          <a:xfrm>
            <a:off x="0" y="1"/>
            <a:ext cx="9906000" cy="7567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ДОРОЖНЫЙ ФОНД В 2024 году, </a:t>
            </a:r>
            <a:r>
              <a:rPr lang="ru-RU" altLang="ru-RU" sz="1800" b="1" cap="none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млн. рублей</a:t>
            </a:r>
            <a:endParaRPr lang="ru-RU" altLang="ru-RU" sz="1800" b="1" cap="none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74628" y="165867"/>
            <a:ext cx="483395" cy="475920"/>
          </a:xfrm>
          <a:ln>
            <a:solidFill>
              <a:srgbClr val="F5F5F1"/>
            </a:solidFill>
          </a:ln>
        </p:spPr>
        <p:txBody>
          <a:bodyPr>
            <a:normAutofit/>
          </a:bodyPr>
          <a:lstStyle/>
          <a:p>
            <a:fld id="{3EA620B9-993E-4B74-9345-65789839B5EF}" type="slidenum">
              <a:rPr lang="ru-RU" smtClean="0">
                <a:solidFill>
                  <a:schemeClr val="bg1"/>
                </a:solidFill>
              </a:rPr>
              <a:pPr/>
              <a:t>12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5" name="AutoShape 16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126405" y="-144463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AutoShape 18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250230" y="7938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" y="829626"/>
            <a:ext cx="9906000" cy="6035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5943600" y="4818621"/>
            <a:ext cx="2721767" cy="830997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Calibri" pitchFamily="34" charset="0"/>
              </a:rPr>
              <a:t>Ремонт автодорог в МКРН «Серебряные сосны» и</a:t>
            </a:r>
          </a:p>
          <a:p>
            <a:r>
              <a:rPr lang="ru-RU" sz="1600" b="1" dirty="0" smtClean="0">
                <a:latin typeface="Calibri" pitchFamily="34" charset="0"/>
              </a:rPr>
              <a:t> д. </a:t>
            </a:r>
            <a:r>
              <a:rPr lang="ru-RU" sz="1600" b="1" dirty="0" err="1" smtClean="0">
                <a:latin typeface="Calibri" pitchFamily="34" charset="0"/>
              </a:rPr>
              <a:t>Комарково</a:t>
            </a:r>
            <a:r>
              <a:rPr lang="ru-RU" sz="1600" b="1" dirty="0">
                <a:latin typeface="Calibri" pitchFamily="34" charset="0"/>
              </a:rPr>
              <a:t> </a:t>
            </a:r>
            <a:endParaRPr lang="ru-RU" sz="1600" b="1" dirty="0" smtClean="0">
              <a:latin typeface="Calibri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838700" y="4933950"/>
            <a:ext cx="952500" cy="10858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1,9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000" dirty="0" err="1" smtClean="0">
                <a:solidFill>
                  <a:schemeClr val="tx1"/>
                </a:solidFill>
              </a:rPr>
              <a:t>млн.р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1257300" y="3092633"/>
            <a:ext cx="742950" cy="8276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1,2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1000" dirty="0" err="1" smtClean="0">
                <a:solidFill>
                  <a:schemeClr val="tx1"/>
                </a:solidFill>
              </a:rPr>
              <a:t>млн.р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86642" y="3503038"/>
            <a:ext cx="2899758" cy="107721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Calibri" pitchFamily="34" charset="0"/>
              </a:rPr>
              <a:t>Ремонт участков автомобильных дорог к СНТ «Мелиоратор» и СНТ  «Зеленый шум»</a:t>
            </a:r>
            <a:endParaRPr lang="ru-RU" sz="1600" b="1" dirty="0">
              <a:latin typeface="Calibri" pitchFamily="34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4652962" y="974138"/>
            <a:ext cx="600075" cy="5689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0,5</a:t>
            </a:r>
          </a:p>
          <a:p>
            <a:pPr algn="ctr"/>
            <a:r>
              <a:rPr lang="ru-RU" sz="1000" dirty="0" err="1" smtClean="0">
                <a:solidFill>
                  <a:schemeClr val="tx1"/>
                </a:solidFill>
              </a:rPr>
              <a:t>млн.р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14719" y="852256"/>
            <a:ext cx="2405864" cy="830997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Calibri" pitchFamily="34" charset="0"/>
              </a:rPr>
              <a:t>Услуги автогрейдера, услуги по подготовке подъездного пути </a:t>
            </a:r>
            <a:endParaRPr lang="ru-RU" sz="1600" b="1" dirty="0">
              <a:latin typeface="Calibri" pitchFamily="34" charset="0"/>
            </a:endParaRPr>
          </a:p>
        </p:txBody>
      </p:sp>
      <p:sp>
        <p:nvSpPr>
          <p:cNvPr id="28" name="Скругленная прямоугольная выноска 27"/>
          <p:cNvSpPr/>
          <p:nvPr/>
        </p:nvSpPr>
        <p:spPr>
          <a:xfrm>
            <a:off x="6372440" y="2571406"/>
            <a:ext cx="2292927" cy="1260839"/>
          </a:xfrm>
          <a:prstGeom prst="wedgeRoundRectCallout">
            <a:avLst>
              <a:gd name="adj1" fmla="val -97468"/>
              <a:gd name="adj2" fmla="val -61598"/>
              <a:gd name="adj3" fmla="val 16667"/>
            </a:avLst>
          </a:prstGeom>
          <a:ln>
            <a:solidFill>
              <a:schemeClr val="bg1">
                <a:lumMod val="5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sz="14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sz="1400" b="1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Объем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дорожного </a:t>
            </a:r>
            <a:r>
              <a:rPr lang="ru-RU" sz="1400" b="1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фонда</a:t>
            </a:r>
          </a:p>
        </p:txBody>
      </p:sp>
      <p:sp>
        <p:nvSpPr>
          <p:cNvPr id="29" name="Овал 28"/>
          <p:cNvSpPr/>
          <p:nvPr/>
        </p:nvSpPr>
        <p:spPr>
          <a:xfrm>
            <a:off x="6748503" y="2649016"/>
            <a:ext cx="1540800" cy="63041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3,6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млн руб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7051" y="4933950"/>
            <a:ext cx="756752" cy="1455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536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Заголовок 1"/>
          <p:cNvSpPr txBox="1">
            <a:spLocks/>
          </p:cNvSpPr>
          <p:nvPr/>
        </p:nvSpPr>
        <p:spPr>
          <a:xfrm>
            <a:off x="0" y="1"/>
            <a:ext cx="9906000" cy="7567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РЕЗЕРВНЫЙ ФОНД</a:t>
            </a:r>
            <a:endParaRPr lang="ru-RU" altLang="ru-RU" sz="18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74628" y="165867"/>
            <a:ext cx="483395" cy="475920"/>
          </a:xfrm>
          <a:ln>
            <a:solidFill>
              <a:srgbClr val="F5F5F1"/>
            </a:solidFill>
          </a:ln>
        </p:spPr>
        <p:txBody>
          <a:bodyPr>
            <a:normAutofit/>
          </a:bodyPr>
          <a:lstStyle/>
          <a:p>
            <a:fld id="{3EA620B9-993E-4B74-9345-65789839B5EF}" type="slidenum">
              <a:rPr lang="ru-RU" smtClean="0">
                <a:solidFill>
                  <a:schemeClr val="bg1"/>
                </a:solidFill>
              </a:rPr>
              <a:pPr/>
              <a:t>13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5" name="AutoShape 16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126405" y="-144463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AutoShape 18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250230" y="7938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324630500"/>
              </p:ext>
            </p:extLst>
          </p:nvPr>
        </p:nvGraphicFramePr>
        <p:xfrm>
          <a:off x="362608" y="1811008"/>
          <a:ext cx="7733642" cy="4889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Блок-схема: альтернативный процесс 11"/>
          <p:cNvSpPr/>
          <p:nvPr/>
        </p:nvSpPr>
        <p:spPr>
          <a:xfrm>
            <a:off x="457199" y="882869"/>
            <a:ext cx="9017876" cy="819807"/>
          </a:xfrm>
          <a:prstGeom prst="flowChartAlternateProcess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Расходы резервного фонда в 2024 году составили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991,7 тыс. руб.</a:t>
            </a:r>
            <a:endParaRPr lang="ru-RU" sz="20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7220" y="2943225"/>
            <a:ext cx="1504683" cy="289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166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Заголовок 1"/>
          <p:cNvSpPr txBox="1">
            <a:spLocks/>
          </p:cNvSpPr>
          <p:nvPr/>
        </p:nvSpPr>
        <p:spPr>
          <a:xfrm>
            <a:off x="0" y="-688"/>
            <a:ext cx="9906000" cy="7567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МУНИЦИПАЛЬНЫЙ ДОЛГ</a:t>
            </a:r>
            <a:endParaRPr lang="ru-RU" altLang="ru-RU" sz="18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74628" y="165867"/>
            <a:ext cx="483395" cy="475920"/>
          </a:xfrm>
          <a:ln>
            <a:solidFill>
              <a:srgbClr val="F5F5F1"/>
            </a:solidFill>
          </a:ln>
        </p:spPr>
        <p:txBody>
          <a:bodyPr>
            <a:normAutofit/>
          </a:bodyPr>
          <a:lstStyle/>
          <a:p>
            <a:fld id="{3EA620B9-993E-4B74-9345-65789839B5EF}" type="slidenum">
              <a:rPr lang="ru-RU" smtClean="0">
                <a:solidFill>
                  <a:schemeClr val="bg1"/>
                </a:solidFill>
              </a:rPr>
              <a:pPr/>
              <a:t>14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5" name="AutoShape 16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126405" y="-144463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AutoShape 18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250230" y="7938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221654" y="1096635"/>
            <a:ext cx="4150321" cy="1384995"/>
          </a:xfrm>
          <a:prstGeom prst="rect">
            <a:avLst/>
          </a:prstGeom>
          <a:noFill/>
          <a:ln>
            <a:noFill/>
          </a:ln>
          <a:effectLst>
            <a:glow rad="190500">
              <a:schemeClr val="bg1">
                <a:alpha val="50000"/>
              </a:schemeClr>
            </a:glow>
          </a:effectLst>
          <a:extLst/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33CC"/>
              </a:buClr>
              <a:buSzPct val="200000"/>
              <a:buFont typeface="Wingdings" pitchFamily="2" charset="2"/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33CC"/>
              </a:buClr>
              <a:buSzPct val="200000"/>
              <a:buFont typeface="Wingdings" pitchFamily="2" charset="2"/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33CC"/>
              </a:buClr>
              <a:buSzPct val="200000"/>
              <a:buFont typeface="Wingdings" pitchFamily="2" charset="2"/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33CC"/>
              </a:buClr>
              <a:buSzPct val="200000"/>
              <a:buFont typeface="Wingdings" pitchFamily="2" charset="2"/>
              <a:defRPr sz="1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just"/>
            <a:r>
              <a:rPr lang="ru-RU" dirty="0">
                <a:latin typeface="Arial" pitchFamily="34" charset="0"/>
                <a:ea typeface="Verdana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    Объем муниципального долга Минусинского района на 01.01.2024 составлял 18,2 млн рублей.</a:t>
            </a:r>
          </a:p>
          <a:p>
            <a:pPr algn="just"/>
            <a:r>
              <a:rPr lang="ru-RU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     В 2024 году бюджетный кредит частично погашен в сумме 0,7 млн рублей</a:t>
            </a:r>
            <a:r>
              <a:rPr lang="ru-RU" dirty="0">
                <a:latin typeface="Arial" pitchFamily="34" charset="0"/>
                <a:ea typeface="Verdana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и получен в декабре 2024 года в сумме 13,0 млн рублей.</a:t>
            </a:r>
          </a:p>
          <a:p>
            <a:pPr algn="just"/>
            <a:r>
              <a:rPr lang="ru-RU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      Остаток муниципального долга по состоянию на 01.01.2025 года составил 30,5 млн рублей.</a:t>
            </a:r>
            <a:endParaRPr lang="ru-RU" dirty="0"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graphicFrame>
        <p:nvGraphicFramePr>
          <p:cNvPr id="13" name="Объект 1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08583788"/>
              </p:ext>
            </p:extLst>
          </p:nvPr>
        </p:nvGraphicFramePr>
        <p:xfrm>
          <a:off x="221654" y="2982813"/>
          <a:ext cx="4333875" cy="353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Лист" r:id="rId4" imgW="4267290" imgH="3248100" progId="Excel.Sheet.8">
                  <p:embed/>
                </p:oleObj>
              </mc:Choice>
              <mc:Fallback>
                <p:oleObj name="Лист" r:id="rId4" imgW="4267290" imgH="3248100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654" y="2982813"/>
                        <a:ext cx="4333875" cy="353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250228" y="2780928"/>
            <a:ext cx="43937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Tx/>
              <a:buSzTx/>
              <a:buFontTx/>
              <a:buNone/>
            </a:pPr>
            <a:r>
              <a:rPr lang="ru-RU" sz="12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Муниципальный долг Минусинского </a:t>
            </a:r>
            <a:r>
              <a:rPr lang="ru-RU" sz="1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района,</a:t>
            </a:r>
          </a:p>
          <a:p>
            <a:pPr>
              <a:buClrTx/>
              <a:buSzTx/>
              <a:buFontTx/>
              <a:buNone/>
            </a:pPr>
            <a:r>
              <a:rPr lang="ru-RU" sz="1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в млн. руб.</a:t>
            </a:r>
            <a:endParaRPr lang="ru-RU" sz="1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11713" y="4113738"/>
            <a:ext cx="412281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       </a:t>
            </a:r>
            <a:r>
              <a:rPr lang="ru-RU" sz="1200" dirty="0">
                <a:latin typeface="Arial" pitchFamily="34" charset="0"/>
                <a:ea typeface="Verdana" pitchFamily="34" charset="0"/>
                <a:cs typeface="Arial" pitchFamily="34" charset="0"/>
              </a:rPr>
              <a:t>По состоянию на </a:t>
            </a:r>
            <a:r>
              <a:rPr lang="ru-RU" sz="12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01.01.2024 </a:t>
            </a:r>
            <a:r>
              <a:rPr lang="ru-RU" sz="1200" dirty="0">
                <a:latin typeface="Arial" pitchFamily="34" charset="0"/>
                <a:ea typeface="Verdana" pitchFamily="34" charset="0"/>
                <a:cs typeface="Arial" pitchFamily="34" charset="0"/>
              </a:rPr>
              <a:t>г. задолженность сельских поселений по бюджетному кредиту составила </a:t>
            </a:r>
            <a:r>
              <a:rPr lang="ru-RU" sz="12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0,75 </a:t>
            </a:r>
            <a:r>
              <a:rPr lang="ru-RU" sz="1200" dirty="0">
                <a:latin typeface="Arial" pitchFamily="34" charset="0"/>
                <a:ea typeface="Verdana" pitchFamily="34" charset="0"/>
                <a:cs typeface="Arial" pitchFamily="34" charset="0"/>
              </a:rPr>
              <a:t>млн. руб. </a:t>
            </a:r>
          </a:p>
          <a:p>
            <a:pPr algn="just"/>
            <a:r>
              <a:rPr lang="ru-RU" sz="12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       Погашение бюджетных кредитов в 2024 году составили 0,3 млн рублей. </a:t>
            </a:r>
          </a:p>
          <a:p>
            <a:pPr algn="just"/>
            <a:r>
              <a:rPr lang="ru-RU" sz="1200" dirty="0">
                <a:latin typeface="Arial" pitchFamily="34" charset="0"/>
                <a:ea typeface="Verdana" pitchFamily="34" charset="0"/>
                <a:cs typeface="Arial" pitchFamily="34" charset="0"/>
              </a:rPr>
              <a:t> </a:t>
            </a:r>
            <a:r>
              <a:rPr lang="ru-RU" sz="12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      В марте выдан бюджетный кредит </a:t>
            </a:r>
            <a:r>
              <a:rPr lang="ru-RU" sz="1200" dirty="0" err="1" smtClean="0">
                <a:latin typeface="Arial" pitchFamily="34" charset="0"/>
                <a:ea typeface="Verdana" pitchFamily="34" charset="0"/>
                <a:cs typeface="Arial" pitchFamily="34" charset="0"/>
              </a:rPr>
              <a:t>Прихолмскому</a:t>
            </a:r>
            <a:r>
              <a:rPr lang="ru-RU" sz="12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 сельсовету</a:t>
            </a:r>
            <a:r>
              <a:rPr lang="ru-RU" sz="1200" dirty="0">
                <a:latin typeface="Arial" pitchFamily="34" charset="0"/>
                <a:ea typeface="Verdana" pitchFamily="34" charset="0"/>
                <a:cs typeface="Arial" pitchFamily="34" charset="0"/>
              </a:rPr>
              <a:t> </a:t>
            </a:r>
            <a:r>
              <a:rPr lang="ru-RU" sz="12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0,36 млн. руб. </a:t>
            </a:r>
          </a:p>
          <a:p>
            <a:pPr algn="just"/>
            <a:r>
              <a:rPr lang="ru-RU" sz="1200" dirty="0">
                <a:latin typeface="Arial" pitchFamily="34" charset="0"/>
                <a:ea typeface="Verdana" pitchFamily="34" charset="0"/>
                <a:cs typeface="Arial" pitchFamily="34" charset="0"/>
              </a:rPr>
              <a:t> </a:t>
            </a:r>
            <a:r>
              <a:rPr lang="ru-RU" sz="12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      Остаток </a:t>
            </a:r>
            <a:r>
              <a:rPr lang="ru-RU" sz="1200" dirty="0">
                <a:latin typeface="Arial" pitchFamily="34" charset="0"/>
                <a:ea typeface="Verdana" pitchFamily="34" charset="0"/>
                <a:cs typeface="Arial" pitchFamily="34" charset="0"/>
              </a:rPr>
              <a:t>муниципального долга </a:t>
            </a:r>
            <a:r>
              <a:rPr lang="ru-RU" sz="12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сельскими поселениями по </a:t>
            </a:r>
            <a:r>
              <a:rPr lang="ru-RU" sz="1200" dirty="0">
                <a:latin typeface="Arial" pitchFamily="34" charset="0"/>
                <a:ea typeface="Verdana" pitchFamily="34" charset="0"/>
                <a:cs typeface="Arial" pitchFamily="34" charset="0"/>
              </a:rPr>
              <a:t>состоянию на </a:t>
            </a:r>
            <a:r>
              <a:rPr lang="ru-RU" sz="12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01.01.2025 </a:t>
            </a:r>
            <a:r>
              <a:rPr lang="ru-RU" sz="1200" dirty="0">
                <a:latin typeface="Arial" pitchFamily="34" charset="0"/>
                <a:ea typeface="Verdana" pitchFamily="34" charset="0"/>
                <a:cs typeface="Arial" pitchFamily="34" charset="0"/>
              </a:rPr>
              <a:t>года составил </a:t>
            </a:r>
            <a:r>
              <a:rPr lang="ru-RU" sz="12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0,81 </a:t>
            </a:r>
            <a:r>
              <a:rPr lang="ru-RU" sz="1200" dirty="0">
                <a:latin typeface="Arial" pitchFamily="34" charset="0"/>
                <a:ea typeface="Verdana" pitchFamily="34" charset="0"/>
                <a:cs typeface="Arial" pitchFamily="34" charset="0"/>
              </a:rPr>
              <a:t>млн рублей.</a:t>
            </a:r>
            <a:endParaRPr lang="ru-RU" sz="1200" dirty="0" smtClean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algn="just"/>
            <a:r>
              <a:rPr lang="ru-RU" sz="12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      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411713" y="1081826"/>
            <a:ext cx="37090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Tx/>
              <a:buSzTx/>
              <a:buFontTx/>
              <a:buNone/>
            </a:pPr>
            <a:r>
              <a:rPr lang="ru-RU" sz="12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Муниципальный долг </a:t>
            </a:r>
            <a:r>
              <a:rPr lang="ru-RU" sz="1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сельских поселений,</a:t>
            </a:r>
          </a:p>
          <a:p>
            <a:pPr algn="r">
              <a:buClrTx/>
              <a:buSzTx/>
              <a:buFontTx/>
              <a:buNone/>
            </a:pPr>
            <a:r>
              <a:rPr lang="ru-RU" sz="1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в млн. руб.</a:t>
            </a:r>
            <a:endParaRPr lang="ru-RU" sz="1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" name="Объект 2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82739744"/>
              </p:ext>
            </p:extLst>
          </p:nvPr>
        </p:nvGraphicFramePr>
        <p:xfrm>
          <a:off x="5411713" y="1702545"/>
          <a:ext cx="4067250" cy="209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Лист" r:id="rId7" imgW="4257565" imgH="2209680" progId="Excel.Sheet.8">
                  <p:embed/>
                </p:oleObj>
              </mc:Choice>
              <mc:Fallback>
                <p:oleObj name="Лист" r:id="rId7" imgW="4257565" imgH="2209680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1713" y="1702545"/>
                        <a:ext cx="4067250" cy="209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672" y="2597350"/>
            <a:ext cx="893430" cy="1718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966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Заголовок 1"/>
          <p:cNvSpPr txBox="1">
            <a:spLocks/>
          </p:cNvSpPr>
          <p:nvPr/>
        </p:nvSpPr>
        <p:spPr>
          <a:xfrm>
            <a:off x="0" y="1"/>
            <a:ext cx="9906000" cy="7567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000" b="1" dirty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smtClean="0">
                <a:solidFill>
                  <a:srgbClr val="3366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ru-RU" altLang="ru-RU" sz="1800" b="1" dirty="0">
              <a:solidFill>
                <a:srgbClr val="3366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74628" y="165867"/>
            <a:ext cx="483395" cy="475920"/>
          </a:xfrm>
          <a:ln>
            <a:solidFill>
              <a:srgbClr val="F5F5F1"/>
            </a:solidFill>
          </a:ln>
        </p:spPr>
        <p:txBody>
          <a:bodyPr>
            <a:normAutofit/>
          </a:bodyPr>
          <a:lstStyle/>
          <a:p>
            <a:fld id="{3EA620B9-993E-4B74-9345-65789839B5EF}" type="slidenum">
              <a:rPr lang="ru-RU" smtClean="0">
                <a:solidFill>
                  <a:schemeClr val="bg1"/>
                </a:solidFill>
              </a:rPr>
              <a:pPr/>
              <a:t>15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5" name="AutoShape 16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126405" y="-144463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AutoShape 18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250230" y="7938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69357" y="1758130"/>
            <a:ext cx="4911088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000" b="1" dirty="0" smtClean="0">
                <a:solidFill>
                  <a:srgbClr val="C00000"/>
                </a:solidFill>
              </a:rPr>
              <a:t>БЛАГОДАРИМ </a:t>
            </a:r>
          </a:p>
          <a:p>
            <a:r>
              <a:rPr lang="ru-RU" sz="5000" b="1" dirty="0" smtClean="0">
                <a:solidFill>
                  <a:srgbClr val="C00000"/>
                </a:solidFill>
              </a:rPr>
              <a:t>ЗА ВАШЕ </a:t>
            </a:r>
          </a:p>
          <a:p>
            <a:r>
              <a:rPr lang="ru-RU" sz="5000" b="1" dirty="0" smtClean="0">
                <a:solidFill>
                  <a:srgbClr val="C00000"/>
                </a:solidFill>
              </a:rPr>
              <a:t>ВНИМАНИЕ</a:t>
            </a:r>
            <a:endParaRPr lang="ru-RU" sz="5000" b="1" dirty="0">
              <a:solidFill>
                <a:srgbClr val="C00000"/>
              </a:solidFill>
            </a:endParaRPr>
          </a:p>
        </p:txBody>
      </p:sp>
      <p:pic>
        <p:nvPicPr>
          <p:cNvPr id="9" name="Picture 10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050" y="1220558"/>
            <a:ext cx="3220960" cy="4831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02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Заголовок 1"/>
          <p:cNvSpPr txBox="1">
            <a:spLocks/>
          </p:cNvSpPr>
          <p:nvPr/>
        </p:nvSpPr>
        <p:spPr>
          <a:xfrm>
            <a:off x="0" y="1"/>
            <a:ext cx="9906000" cy="7567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sz="1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ОСНОВНЫЕ НАПРАВЛЕНИЯ Бюджетной политики</a:t>
            </a:r>
          </a:p>
          <a:p>
            <a:r>
              <a:rPr lang="ru-RU" altLang="ru-RU" sz="1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и достигнутые результаты в 2024 году</a:t>
            </a:r>
            <a:endParaRPr lang="ru-RU" altLang="ru-RU" sz="18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03377" y="165867"/>
            <a:ext cx="506211" cy="475920"/>
          </a:xfrm>
          <a:solidFill>
            <a:srgbClr val="C00000"/>
          </a:solidFill>
          <a:ln>
            <a:solidFill>
              <a:srgbClr val="F5F5F1"/>
            </a:solidFill>
          </a:ln>
        </p:spPr>
        <p:txBody>
          <a:bodyPr>
            <a:normAutofit/>
          </a:bodyPr>
          <a:lstStyle/>
          <a:p>
            <a:fld id="{3EA620B9-993E-4B74-9345-65789839B5EF}" type="slidenum">
              <a:rPr lang="ru-RU" smtClean="0">
                <a:solidFill>
                  <a:schemeClr val="bg1"/>
                </a:solidFill>
              </a:rPr>
              <a:pPr/>
              <a:t>2</a:t>
            </a:fld>
            <a:endParaRPr lang="ru-RU" dirty="0">
              <a:solidFill>
                <a:schemeClr val="bg1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66234" y="963201"/>
            <a:ext cx="9601047" cy="5572643"/>
            <a:chOff x="337226" y="1409700"/>
            <a:chExt cx="11816673" cy="5251452"/>
          </a:xfrm>
        </p:grpSpPr>
        <p:sp>
          <p:nvSpPr>
            <p:cNvPr id="14" name="Полилиния 13"/>
            <p:cNvSpPr/>
            <p:nvPr/>
          </p:nvSpPr>
          <p:spPr>
            <a:xfrm>
              <a:off x="337226" y="1409701"/>
              <a:ext cx="2352812" cy="5251450"/>
            </a:xfrm>
            <a:custGeom>
              <a:avLst/>
              <a:gdLst>
                <a:gd name="connsiteX0" fmla="*/ 0 w 2352812"/>
                <a:gd name="connsiteY0" fmla="*/ 235281 h 5251449"/>
                <a:gd name="connsiteX1" fmla="*/ 235281 w 2352812"/>
                <a:gd name="connsiteY1" fmla="*/ 0 h 5251449"/>
                <a:gd name="connsiteX2" fmla="*/ 2117531 w 2352812"/>
                <a:gd name="connsiteY2" fmla="*/ 0 h 5251449"/>
                <a:gd name="connsiteX3" fmla="*/ 2352812 w 2352812"/>
                <a:gd name="connsiteY3" fmla="*/ 235281 h 5251449"/>
                <a:gd name="connsiteX4" fmla="*/ 2352812 w 2352812"/>
                <a:gd name="connsiteY4" fmla="*/ 5016168 h 5251449"/>
                <a:gd name="connsiteX5" fmla="*/ 2117531 w 2352812"/>
                <a:gd name="connsiteY5" fmla="*/ 5251449 h 5251449"/>
                <a:gd name="connsiteX6" fmla="*/ 235281 w 2352812"/>
                <a:gd name="connsiteY6" fmla="*/ 5251449 h 5251449"/>
                <a:gd name="connsiteX7" fmla="*/ 0 w 2352812"/>
                <a:gd name="connsiteY7" fmla="*/ 5016168 h 5251449"/>
                <a:gd name="connsiteX8" fmla="*/ 0 w 2352812"/>
                <a:gd name="connsiteY8" fmla="*/ 235281 h 525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2812" h="5251449">
                  <a:moveTo>
                    <a:pt x="0" y="235281"/>
                  </a:moveTo>
                  <a:cubicBezTo>
                    <a:pt x="0" y="105339"/>
                    <a:pt x="105339" y="0"/>
                    <a:pt x="235281" y="0"/>
                  </a:cubicBezTo>
                  <a:lnTo>
                    <a:pt x="2117531" y="0"/>
                  </a:lnTo>
                  <a:cubicBezTo>
                    <a:pt x="2247473" y="0"/>
                    <a:pt x="2352812" y="105339"/>
                    <a:pt x="2352812" y="235281"/>
                  </a:cubicBezTo>
                  <a:lnTo>
                    <a:pt x="2352812" y="5016168"/>
                  </a:lnTo>
                  <a:cubicBezTo>
                    <a:pt x="2352812" y="5146110"/>
                    <a:pt x="2247473" y="5251449"/>
                    <a:pt x="2117531" y="5251449"/>
                  </a:cubicBezTo>
                  <a:lnTo>
                    <a:pt x="235281" y="5251449"/>
                  </a:lnTo>
                  <a:cubicBezTo>
                    <a:pt x="105339" y="5251449"/>
                    <a:pt x="0" y="5146110"/>
                    <a:pt x="0" y="5016168"/>
                  </a:cubicBezTo>
                  <a:lnTo>
                    <a:pt x="0" y="235281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2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99568" tIns="2200147" rIns="99568" bIns="1149859" numCol="1" spcCol="1270" anchor="t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dirty="0" smtClean="0"/>
                <a:t>         ОБЕСПЕЧЕНИЕ СБАЛАНСИРОВАННОСТИ </a:t>
              </a:r>
              <a:r>
                <a:rPr lang="ru-RU" sz="1000" b="1" dirty="0"/>
                <a:t>РАЙОННОГО </a:t>
              </a:r>
              <a:r>
                <a:rPr lang="ru-RU" sz="1000" b="1" dirty="0" smtClean="0"/>
                <a:t>БЮДЖЕТА</a:t>
              </a:r>
            </a:p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000" b="1" dirty="0" smtClean="0"/>
            </a:p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dirty="0" smtClean="0">
                  <a:solidFill>
                    <a:srgbClr val="C00000"/>
                  </a:solidFill>
                </a:rPr>
                <a:t>Результат:</a:t>
              </a:r>
            </a:p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dirty="0" smtClean="0"/>
                <a:t>дополнительно получены из краевого бюджета дотации (на </a:t>
              </a:r>
              <a:r>
                <a:rPr lang="ru-RU" sz="1000" dirty="0"/>
                <a:t>поддержку мер по обеспечению сбалансированности </a:t>
              </a:r>
              <a:r>
                <a:rPr lang="ru-RU" sz="1000" dirty="0" smtClean="0"/>
                <a:t>бюджетов, на  частичную компенсацию расходов, на повышение оплаты труда работникам бюджетной сферы)</a:t>
              </a:r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2754991" y="1409702"/>
              <a:ext cx="2228090" cy="5251450"/>
            </a:xfrm>
            <a:custGeom>
              <a:avLst/>
              <a:gdLst>
                <a:gd name="connsiteX0" fmla="*/ 0 w 2228090"/>
                <a:gd name="connsiteY0" fmla="*/ 222809 h 5251449"/>
                <a:gd name="connsiteX1" fmla="*/ 222809 w 2228090"/>
                <a:gd name="connsiteY1" fmla="*/ 0 h 5251449"/>
                <a:gd name="connsiteX2" fmla="*/ 2005281 w 2228090"/>
                <a:gd name="connsiteY2" fmla="*/ 0 h 5251449"/>
                <a:gd name="connsiteX3" fmla="*/ 2228090 w 2228090"/>
                <a:gd name="connsiteY3" fmla="*/ 222809 h 5251449"/>
                <a:gd name="connsiteX4" fmla="*/ 2228090 w 2228090"/>
                <a:gd name="connsiteY4" fmla="*/ 5028640 h 5251449"/>
                <a:gd name="connsiteX5" fmla="*/ 2005281 w 2228090"/>
                <a:gd name="connsiteY5" fmla="*/ 5251449 h 5251449"/>
                <a:gd name="connsiteX6" fmla="*/ 222809 w 2228090"/>
                <a:gd name="connsiteY6" fmla="*/ 5251449 h 5251449"/>
                <a:gd name="connsiteX7" fmla="*/ 0 w 2228090"/>
                <a:gd name="connsiteY7" fmla="*/ 5028640 h 5251449"/>
                <a:gd name="connsiteX8" fmla="*/ 0 w 2228090"/>
                <a:gd name="connsiteY8" fmla="*/ 222809 h 525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090" h="5251449">
                  <a:moveTo>
                    <a:pt x="0" y="222809"/>
                  </a:moveTo>
                  <a:cubicBezTo>
                    <a:pt x="0" y="99755"/>
                    <a:pt x="99755" y="0"/>
                    <a:pt x="222809" y="0"/>
                  </a:cubicBezTo>
                  <a:lnTo>
                    <a:pt x="2005281" y="0"/>
                  </a:lnTo>
                  <a:cubicBezTo>
                    <a:pt x="2128335" y="0"/>
                    <a:pt x="2228090" y="99755"/>
                    <a:pt x="2228090" y="222809"/>
                  </a:cubicBezTo>
                  <a:lnTo>
                    <a:pt x="2228090" y="5028640"/>
                  </a:lnTo>
                  <a:cubicBezTo>
                    <a:pt x="2228090" y="5151694"/>
                    <a:pt x="2128335" y="5251449"/>
                    <a:pt x="2005281" y="5251449"/>
                  </a:cubicBezTo>
                  <a:lnTo>
                    <a:pt x="222809" y="5251449"/>
                  </a:lnTo>
                  <a:cubicBezTo>
                    <a:pt x="99755" y="5251449"/>
                    <a:pt x="0" y="5151694"/>
                    <a:pt x="0" y="5028640"/>
                  </a:cubicBezTo>
                  <a:lnTo>
                    <a:pt x="0" y="222809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2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99568" tIns="2200147" rIns="99568" bIns="1149859" numCol="1" spcCol="1270" anchor="t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dirty="0" smtClean="0"/>
                <a:t>      ВЗАИМОДЕЙСТВИЕ</a:t>
              </a:r>
              <a:br>
                <a:rPr lang="ru-RU" sz="1000" b="1" dirty="0" smtClean="0"/>
              </a:br>
              <a:r>
                <a:rPr lang="ru-RU" sz="1000" b="1" dirty="0" smtClean="0"/>
                <a:t>С </a:t>
              </a:r>
              <a:r>
                <a:rPr lang="ru-RU" sz="1000" b="1" dirty="0"/>
                <a:t>РЕГИОНАЛЬНЫМИ ОРГАНАМИ </a:t>
              </a:r>
              <a:r>
                <a:rPr lang="ru-RU" sz="1000" b="1" dirty="0" smtClean="0"/>
                <a:t>ВЛАСТИ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b="1" dirty="0" smtClean="0"/>
            </a:p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dirty="0" smtClean="0">
                  <a:solidFill>
                    <a:srgbClr val="C00000"/>
                  </a:solidFill>
                </a:rPr>
                <a:t>Результат:</a:t>
              </a:r>
            </a:p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dirty="0" smtClean="0"/>
                <a:t>объем МБТ из краевого бюджета за год увеличен </a:t>
              </a:r>
            </a:p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dirty="0" smtClean="0">
                <a:solidFill>
                  <a:srgbClr val="C00000"/>
                </a:solidFill>
              </a:endParaRP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dirty="0"/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5045137" y="1409700"/>
              <a:ext cx="2280989" cy="5251449"/>
            </a:xfrm>
            <a:custGeom>
              <a:avLst/>
              <a:gdLst>
                <a:gd name="connsiteX0" fmla="*/ 0 w 2280989"/>
                <a:gd name="connsiteY0" fmla="*/ 228099 h 5251449"/>
                <a:gd name="connsiteX1" fmla="*/ 228099 w 2280989"/>
                <a:gd name="connsiteY1" fmla="*/ 0 h 5251449"/>
                <a:gd name="connsiteX2" fmla="*/ 2052890 w 2280989"/>
                <a:gd name="connsiteY2" fmla="*/ 0 h 5251449"/>
                <a:gd name="connsiteX3" fmla="*/ 2280989 w 2280989"/>
                <a:gd name="connsiteY3" fmla="*/ 228099 h 5251449"/>
                <a:gd name="connsiteX4" fmla="*/ 2280989 w 2280989"/>
                <a:gd name="connsiteY4" fmla="*/ 5023350 h 5251449"/>
                <a:gd name="connsiteX5" fmla="*/ 2052890 w 2280989"/>
                <a:gd name="connsiteY5" fmla="*/ 5251449 h 5251449"/>
                <a:gd name="connsiteX6" fmla="*/ 228099 w 2280989"/>
                <a:gd name="connsiteY6" fmla="*/ 5251449 h 5251449"/>
                <a:gd name="connsiteX7" fmla="*/ 0 w 2280989"/>
                <a:gd name="connsiteY7" fmla="*/ 5023350 h 5251449"/>
                <a:gd name="connsiteX8" fmla="*/ 0 w 2280989"/>
                <a:gd name="connsiteY8" fmla="*/ 228099 h 525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0989" h="5251449">
                  <a:moveTo>
                    <a:pt x="0" y="228099"/>
                  </a:moveTo>
                  <a:cubicBezTo>
                    <a:pt x="0" y="102123"/>
                    <a:pt x="102123" y="0"/>
                    <a:pt x="228099" y="0"/>
                  </a:cubicBezTo>
                  <a:lnTo>
                    <a:pt x="2052890" y="0"/>
                  </a:lnTo>
                  <a:cubicBezTo>
                    <a:pt x="2178866" y="0"/>
                    <a:pt x="2280989" y="102123"/>
                    <a:pt x="2280989" y="228099"/>
                  </a:cubicBezTo>
                  <a:lnTo>
                    <a:pt x="2280989" y="5023350"/>
                  </a:lnTo>
                  <a:cubicBezTo>
                    <a:pt x="2280989" y="5149326"/>
                    <a:pt x="2178866" y="5251449"/>
                    <a:pt x="2052890" y="5251449"/>
                  </a:cubicBezTo>
                  <a:lnTo>
                    <a:pt x="228099" y="5251449"/>
                  </a:lnTo>
                  <a:cubicBezTo>
                    <a:pt x="102123" y="5251449"/>
                    <a:pt x="0" y="5149326"/>
                    <a:pt x="0" y="5023350"/>
                  </a:cubicBezTo>
                  <a:lnTo>
                    <a:pt x="0" y="228099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2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99568" tIns="2200147" rIns="99568" bIns="1149859" numCol="1" spcCol="1270" anchor="t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kern="1200" dirty="0" smtClean="0"/>
                <a:t>       РЕАЛИЗАЦИЯ </a:t>
              </a:r>
              <a:r>
                <a:rPr lang="ru-RU" sz="1000" b="1" dirty="0"/>
                <a:t>ПЛАНА </a:t>
              </a:r>
              <a:r>
                <a:rPr lang="ru-RU" sz="1000" b="1" dirty="0" smtClean="0"/>
                <a:t>МЕРОПРИЯТИЙ ПО РОСТУ ДОХОДОВ, ОПТИМИЗАЦИИ РАСХОДОВ, СОВЕРШЕНСТВОВАНИЮ МЕЖБЮДЖЕТНЫХ ОТНОШЕНИЙ И ДОЛГОВОЙ ПОЛИТИКИ </a:t>
              </a:r>
              <a:endParaRPr lang="ru-RU" sz="800" b="1" dirty="0" smtClean="0"/>
            </a:p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000" b="1" dirty="0"/>
            </a:p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dirty="0" smtClean="0">
                  <a:solidFill>
                    <a:srgbClr val="C00000"/>
                  </a:solidFill>
                </a:rPr>
                <a:t>Результат</a:t>
              </a:r>
              <a:r>
                <a:rPr lang="ru-RU" sz="1000" b="1" dirty="0">
                  <a:solidFill>
                    <a:srgbClr val="C00000"/>
                  </a:solidFill>
                </a:rPr>
                <a:t>:</a:t>
              </a:r>
            </a:p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dirty="0" smtClean="0"/>
                <a:t>полученный экономический эффект от реализации утвержденного плана мероприятий 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b="1" kern="1200" dirty="0"/>
            </a:p>
          </p:txBody>
        </p:sp>
        <p:sp>
          <p:nvSpPr>
            <p:cNvPr id="20" name="Полилиния 19"/>
            <p:cNvSpPr/>
            <p:nvPr/>
          </p:nvSpPr>
          <p:spPr>
            <a:xfrm>
              <a:off x="7389630" y="1409700"/>
              <a:ext cx="2311595" cy="5251449"/>
            </a:xfrm>
            <a:custGeom>
              <a:avLst/>
              <a:gdLst>
                <a:gd name="connsiteX0" fmla="*/ 0 w 2448808"/>
                <a:gd name="connsiteY0" fmla="*/ 244881 h 5251449"/>
                <a:gd name="connsiteX1" fmla="*/ 244881 w 2448808"/>
                <a:gd name="connsiteY1" fmla="*/ 0 h 5251449"/>
                <a:gd name="connsiteX2" fmla="*/ 2203927 w 2448808"/>
                <a:gd name="connsiteY2" fmla="*/ 0 h 5251449"/>
                <a:gd name="connsiteX3" fmla="*/ 2448808 w 2448808"/>
                <a:gd name="connsiteY3" fmla="*/ 244881 h 5251449"/>
                <a:gd name="connsiteX4" fmla="*/ 2448808 w 2448808"/>
                <a:gd name="connsiteY4" fmla="*/ 5006568 h 5251449"/>
                <a:gd name="connsiteX5" fmla="*/ 2203927 w 2448808"/>
                <a:gd name="connsiteY5" fmla="*/ 5251449 h 5251449"/>
                <a:gd name="connsiteX6" fmla="*/ 244881 w 2448808"/>
                <a:gd name="connsiteY6" fmla="*/ 5251449 h 5251449"/>
                <a:gd name="connsiteX7" fmla="*/ 0 w 2448808"/>
                <a:gd name="connsiteY7" fmla="*/ 5006568 h 5251449"/>
                <a:gd name="connsiteX8" fmla="*/ 0 w 2448808"/>
                <a:gd name="connsiteY8" fmla="*/ 244881 h 525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48808" h="5251449">
                  <a:moveTo>
                    <a:pt x="0" y="244881"/>
                  </a:moveTo>
                  <a:cubicBezTo>
                    <a:pt x="0" y="109637"/>
                    <a:pt x="109637" y="0"/>
                    <a:pt x="244881" y="0"/>
                  </a:cubicBezTo>
                  <a:lnTo>
                    <a:pt x="2203927" y="0"/>
                  </a:lnTo>
                  <a:cubicBezTo>
                    <a:pt x="2339171" y="0"/>
                    <a:pt x="2448808" y="109637"/>
                    <a:pt x="2448808" y="244881"/>
                  </a:cubicBezTo>
                  <a:lnTo>
                    <a:pt x="2448808" y="5006568"/>
                  </a:lnTo>
                  <a:cubicBezTo>
                    <a:pt x="2448808" y="5141812"/>
                    <a:pt x="2339171" y="5251449"/>
                    <a:pt x="2203927" y="5251449"/>
                  </a:cubicBezTo>
                  <a:lnTo>
                    <a:pt x="244881" y="5251449"/>
                  </a:lnTo>
                  <a:cubicBezTo>
                    <a:pt x="109637" y="5251449"/>
                    <a:pt x="0" y="5141812"/>
                    <a:pt x="0" y="5006568"/>
                  </a:cubicBezTo>
                  <a:lnTo>
                    <a:pt x="0" y="244881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2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99568" tIns="2200147" rIns="99568" bIns="1149859" numCol="1" spcCol="1270" anchor="t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dirty="0" smtClean="0"/>
                <a:t>        РЕАЛИЗАЦИЯ </a:t>
              </a:r>
              <a:r>
                <a:rPr lang="ru-RU" sz="1000" b="1" dirty="0"/>
                <a:t/>
              </a:r>
              <a:br>
                <a:rPr lang="ru-RU" sz="1000" b="1" dirty="0"/>
              </a:br>
              <a:r>
                <a:rPr lang="ru-RU" sz="1000" b="1" dirty="0" smtClean="0"/>
                <a:t>УКАЗА </a:t>
              </a:r>
              <a:r>
                <a:rPr lang="ru-RU" sz="1000" b="1" dirty="0"/>
                <a:t>ПРЕЗИДЕНТА РФ ОТ 07.05.2018 № 204 </a:t>
              </a:r>
              <a:r>
                <a:rPr lang="ru-RU" sz="1000" b="1" dirty="0" smtClean="0"/>
                <a:t/>
              </a:r>
              <a:br>
                <a:rPr lang="ru-RU" sz="1000" b="1" dirty="0" smtClean="0"/>
              </a:br>
              <a:r>
                <a:rPr lang="ru-RU" sz="1000" b="1" dirty="0" smtClean="0"/>
                <a:t>«</a:t>
              </a:r>
              <a:r>
                <a:rPr lang="ru-RU" sz="1000" b="1" dirty="0"/>
                <a:t>О НАЦИОНАЛЬНЫХ ЦЕЛЯХ </a:t>
              </a:r>
              <a:r>
                <a:rPr lang="ru-RU" sz="1000" b="1" dirty="0" smtClean="0"/>
                <a:t>И СТРАТЕГИЧЕСКИХ </a:t>
              </a:r>
              <a:r>
                <a:rPr lang="ru-RU" sz="1000" b="1" dirty="0"/>
                <a:t>ЗАДАЧАХ РАЗВИТИЯ РФ НА ПЕРИОД ДО 2024 ГОДА</a:t>
              </a:r>
              <a:r>
                <a:rPr lang="ru-RU" sz="1000" b="1" dirty="0" smtClean="0"/>
                <a:t>»</a:t>
              </a:r>
            </a:p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b="1" dirty="0"/>
            </a:p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dirty="0" smtClean="0">
                  <a:solidFill>
                    <a:srgbClr val="C00000"/>
                  </a:solidFill>
                </a:rPr>
                <a:t>Результат</a:t>
              </a:r>
              <a:r>
                <a:rPr lang="ru-RU" sz="1000" b="1" dirty="0">
                  <a:solidFill>
                    <a:srgbClr val="C00000"/>
                  </a:solidFill>
                </a:rPr>
                <a:t>:</a:t>
              </a:r>
            </a:p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dirty="0" smtClean="0"/>
                <a:t>на реализацию национальных проектов </a:t>
              </a:r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9772649" y="1409700"/>
              <a:ext cx="2381250" cy="5251449"/>
            </a:xfrm>
            <a:custGeom>
              <a:avLst/>
              <a:gdLst>
                <a:gd name="connsiteX0" fmla="*/ 0 w 2116789"/>
                <a:gd name="connsiteY0" fmla="*/ 211679 h 5251449"/>
                <a:gd name="connsiteX1" fmla="*/ 211679 w 2116789"/>
                <a:gd name="connsiteY1" fmla="*/ 0 h 5251449"/>
                <a:gd name="connsiteX2" fmla="*/ 1905110 w 2116789"/>
                <a:gd name="connsiteY2" fmla="*/ 0 h 5251449"/>
                <a:gd name="connsiteX3" fmla="*/ 2116789 w 2116789"/>
                <a:gd name="connsiteY3" fmla="*/ 211679 h 5251449"/>
                <a:gd name="connsiteX4" fmla="*/ 2116789 w 2116789"/>
                <a:gd name="connsiteY4" fmla="*/ 5039770 h 5251449"/>
                <a:gd name="connsiteX5" fmla="*/ 1905110 w 2116789"/>
                <a:gd name="connsiteY5" fmla="*/ 5251449 h 5251449"/>
                <a:gd name="connsiteX6" fmla="*/ 211679 w 2116789"/>
                <a:gd name="connsiteY6" fmla="*/ 5251449 h 5251449"/>
                <a:gd name="connsiteX7" fmla="*/ 0 w 2116789"/>
                <a:gd name="connsiteY7" fmla="*/ 5039770 h 5251449"/>
                <a:gd name="connsiteX8" fmla="*/ 0 w 2116789"/>
                <a:gd name="connsiteY8" fmla="*/ 211679 h 525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6789" h="5251449">
                  <a:moveTo>
                    <a:pt x="0" y="211679"/>
                  </a:moveTo>
                  <a:cubicBezTo>
                    <a:pt x="0" y="94772"/>
                    <a:pt x="94772" y="0"/>
                    <a:pt x="211679" y="0"/>
                  </a:cubicBezTo>
                  <a:lnTo>
                    <a:pt x="1905110" y="0"/>
                  </a:lnTo>
                  <a:cubicBezTo>
                    <a:pt x="2022017" y="0"/>
                    <a:pt x="2116789" y="94772"/>
                    <a:pt x="2116789" y="211679"/>
                  </a:cubicBezTo>
                  <a:lnTo>
                    <a:pt x="2116789" y="5039770"/>
                  </a:lnTo>
                  <a:cubicBezTo>
                    <a:pt x="2116789" y="5156677"/>
                    <a:pt x="2022017" y="5251449"/>
                    <a:pt x="1905110" y="5251449"/>
                  </a:cubicBezTo>
                  <a:lnTo>
                    <a:pt x="211679" y="5251449"/>
                  </a:lnTo>
                  <a:cubicBezTo>
                    <a:pt x="94772" y="5251449"/>
                    <a:pt x="0" y="5156677"/>
                    <a:pt x="0" y="5039770"/>
                  </a:cubicBezTo>
                  <a:lnTo>
                    <a:pt x="0" y="211679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2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99568" tIns="2200147" rIns="99568" bIns="1149859" numCol="1" spcCol="1270" anchor="t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kern="1200" dirty="0" smtClean="0"/>
                <a:t>       ПОВЫШЕНИЕ ОТКРЫТОСТИ И ПРОЗРАЧНОСТИ РАЙОННОГО БЮДЖЕТА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000" b="1" dirty="0" smtClean="0"/>
            </a:p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dirty="0" smtClean="0">
                  <a:solidFill>
                    <a:srgbClr val="C00000"/>
                  </a:solidFill>
                </a:rPr>
                <a:t>Результат</a:t>
              </a:r>
              <a:r>
                <a:rPr lang="ru-RU" sz="1000" b="1" dirty="0">
                  <a:solidFill>
                    <a:srgbClr val="C00000"/>
                  </a:solidFill>
                </a:rPr>
                <a:t>:</a:t>
              </a:r>
            </a:p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dirty="0" smtClean="0"/>
                <a:t>на сайте администрации постоянно пополняется рубрика </a:t>
              </a:r>
            </a:p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dirty="0" smtClean="0"/>
                <a:t>«Открытый бюджет»</a:t>
              </a:r>
              <a:endParaRPr lang="ru-RU" sz="1000" dirty="0"/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b="1" kern="1200" dirty="0"/>
            </a:p>
          </p:txBody>
        </p:sp>
        <p:sp>
          <p:nvSpPr>
            <p:cNvPr id="24" name="Двойная стрелка влево/вправо 23"/>
            <p:cNvSpPr/>
            <p:nvPr/>
          </p:nvSpPr>
          <p:spPr>
            <a:xfrm>
              <a:off x="612776" y="5964251"/>
              <a:ext cx="11083925" cy="647531"/>
            </a:xfrm>
            <a:prstGeom prst="leftRightArrow">
              <a:avLst/>
            </a:pr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1">
              <a:schemeClr val="lt2">
                <a:hueOff val="0"/>
                <a:satOff val="0"/>
                <a:lumOff val="0"/>
                <a:alphaOff val="0"/>
              </a:schemeClr>
            </a:lnRef>
            <a:fillRef idx="2">
              <a:schemeClr val="dk2">
                <a:tint val="60000"/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2" name="TextBox 11"/>
          <p:cNvSpPr txBox="1"/>
          <p:nvPr/>
        </p:nvSpPr>
        <p:spPr>
          <a:xfrm>
            <a:off x="1155326" y="6019032"/>
            <a:ext cx="74648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ОСНОВНЫЕ ЗАДАЧИ БЮДЖЕТНОЙ ПОЛИТИКИ В 2024 ГОДУ</a:t>
            </a:r>
            <a:endParaRPr lang="ru-RU" sz="1600" b="1" dirty="0">
              <a:solidFill>
                <a:srgbClr val="C0000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25" name="AutoShape 16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126405" y="-144463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AutoShape 18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250230" y="7938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6" name="Picture 4" descr="https://gas-kvas.com/grafic/uploads/posts/2024-01/gas-kvas-com-p-znachok-galochka-na-prozrachnom-fone-4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346" y="3016928"/>
            <a:ext cx="293620" cy="29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https://gas-kvas.com/grafic/uploads/posts/2024-01/gas-kvas-com-p-znachok-galochka-na-prozrachnom-fone-4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771" y="3017624"/>
            <a:ext cx="293620" cy="29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s://gas-kvas.com/grafic/uploads/posts/2024-01/gas-kvas-com-p-znachok-galochka-na-prozrachnom-fone-4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063" y="3017624"/>
            <a:ext cx="293620" cy="29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https://gas-kvas.com/grafic/uploads/posts/2024-01/gas-kvas-com-p-znachok-galochka-na-prozrachnom-fone-4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721" y="3017624"/>
            <a:ext cx="293620" cy="29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https://gas-kvas.com/grafic/uploads/posts/2024-01/gas-kvas-com-p-znachok-galochka-na-prozrachnom-fone-4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1886" y="3017624"/>
            <a:ext cx="293620" cy="29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cb-dev.visherasoft.ru/img/about_budge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138" y="1364577"/>
            <a:ext cx="2300950" cy="1169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wrksolutions.files.wordpress.com/2020/06/videocon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966" y="1317212"/>
            <a:ext cx="1193560" cy="1241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5" name="Picture 23" descr="https://ucare.timepad.ru/479d41f5-c850-47ff-b9e5-4a9f44057380/poster_event_1638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717" y="1279111"/>
            <a:ext cx="1510105" cy="136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7" name="Picture 25" descr="https://gas-kvas.com/grafic/uploads/posts/2024-01/gas-kvas-com-p-natsionalnie-proekti-rossii-logotip-na-pro-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658" y="1345400"/>
            <a:ext cx="1262120" cy="1207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9" name="Picture 37" descr="https://www.3school-lbt.yanao.ru/images/documents/predpis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6311" y="1143001"/>
            <a:ext cx="1934766" cy="1416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7692" y="5487747"/>
            <a:ext cx="1575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C00000"/>
                </a:solidFill>
              </a:rPr>
              <a:t>99,9 </a:t>
            </a:r>
            <a:r>
              <a:rPr lang="ru-RU" sz="1400" b="1" dirty="0">
                <a:solidFill>
                  <a:srgbClr val="C00000"/>
                </a:solidFill>
              </a:rPr>
              <a:t>млн. руб.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56787" y="5487747"/>
            <a:ext cx="17179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C00000"/>
                </a:solidFill>
              </a:rPr>
              <a:t>236,8 </a:t>
            </a:r>
            <a:r>
              <a:rPr lang="ru-RU" sz="1400" b="1" dirty="0" smtClean="0">
                <a:solidFill>
                  <a:srgbClr val="C00000"/>
                </a:solidFill>
              </a:rPr>
              <a:t>млн</a:t>
            </a:r>
            <a:r>
              <a:rPr lang="ru-RU" sz="1400" b="1" dirty="0">
                <a:solidFill>
                  <a:srgbClr val="C00000"/>
                </a:solidFill>
              </a:rPr>
              <a:t>. руб.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98792" y="5468456"/>
            <a:ext cx="15544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C00000"/>
                </a:solidFill>
              </a:rPr>
              <a:t>18,9</a:t>
            </a:r>
            <a:r>
              <a:rPr lang="ru-RU" sz="1400" b="1" dirty="0" smtClean="0">
                <a:solidFill>
                  <a:srgbClr val="C00000"/>
                </a:solidFill>
              </a:rPr>
              <a:t> </a:t>
            </a:r>
            <a:r>
              <a:rPr lang="ru-RU" sz="1400" b="1" dirty="0">
                <a:solidFill>
                  <a:srgbClr val="C00000"/>
                </a:solidFill>
              </a:rPr>
              <a:t>млн. руб.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898934" y="5498378"/>
            <a:ext cx="1682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C00000"/>
                </a:solidFill>
              </a:rPr>
              <a:t>113,1</a:t>
            </a:r>
            <a:r>
              <a:rPr lang="ru-RU" sz="1400" b="1" dirty="0" smtClean="0">
                <a:solidFill>
                  <a:srgbClr val="C00000"/>
                </a:solidFill>
              </a:rPr>
              <a:t> </a:t>
            </a:r>
            <a:r>
              <a:rPr lang="ru-RU" sz="1400" b="1" dirty="0">
                <a:solidFill>
                  <a:srgbClr val="C00000"/>
                </a:solidFill>
              </a:rPr>
              <a:t>млн. руб.</a:t>
            </a:r>
          </a:p>
        </p:txBody>
      </p:sp>
    </p:spTree>
    <p:extLst>
      <p:ext uri="{BB962C8B-B14F-4D97-AF65-F5344CB8AC3E}">
        <p14:creationId xmlns:p14="http://schemas.microsoft.com/office/powerpoint/2010/main" val="315613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Заголовок 1"/>
          <p:cNvSpPr txBox="1">
            <a:spLocks/>
          </p:cNvSpPr>
          <p:nvPr/>
        </p:nvSpPr>
        <p:spPr>
          <a:xfrm>
            <a:off x="0" y="1"/>
            <a:ext cx="9906000" cy="7567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sz="1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ПАРАМЕТРЫ БЮДЖЕТА ЗА 2023-2024 </a:t>
            </a:r>
            <a:r>
              <a:rPr lang="ru-RU" altLang="ru-RU" sz="11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гг., в млн. рублей</a:t>
            </a:r>
            <a:endParaRPr lang="ru-RU" altLang="ru-RU" sz="11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74629" y="165867"/>
            <a:ext cx="447769" cy="475920"/>
          </a:xfrm>
          <a:ln>
            <a:solidFill>
              <a:srgbClr val="F5F5F1"/>
            </a:solidFill>
          </a:ln>
        </p:spPr>
        <p:txBody>
          <a:bodyPr>
            <a:normAutofit/>
          </a:bodyPr>
          <a:lstStyle/>
          <a:p>
            <a:fld id="{3EA620B9-993E-4B74-9345-65789839B5EF}" type="slidenum">
              <a:rPr lang="ru-RU" smtClean="0">
                <a:solidFill>
                  <a:schemeClr val="bg1"/>
                </a:solidFill>
              </a:rPr>
              <a:pPr/>
              <a:t>3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5" name="AutoShape 16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126405" y="-144463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AutoShape 18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250230" y="7938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27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5292052"/>
              </p:ext>
            </p:extLst>
          </p:nvPr>
        </p:nvGraphicFramePr>
        <p:xfrm>
          <a:off x="250229" y="956045"/>
          <a:ext cx="9316472" cy="2173264"/>
        </p:xfrm>
        <a:graphic>
          <a:graphicData uri="http://schemas.openxmlformats.org/drawingml/2006/table">
            <a:tbl>
              <a:tblPr firstRow="1" bandRow="1">
                <a:effectLst/>
                <a:tableStyleId>{00A15C55-8517-42AA-B614-E9B94910E393}</a:tableStyleId>
              </a:tblPr>
              <a:tblGrid>
                <a:gridCol w="13143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46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6552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980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4761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90662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61784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509571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Наименование показателя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Исполнение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 за 2023 год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Утвержденный план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 на 2024 год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Уточненный план 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на 2024 год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Исполнение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 за 2024 год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Динамика </a:t>
                      </a:r>
                      <a:r>
                        <a:rPr lang="ru-RU" sz="11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исполнения </a:t>
                      </a:r>
                    </a:p>
                    <a:p>
                      <a:pPr algn="ctr"/>
                      <a:r>
                        <a:rPr lang="ru-RU" sz="11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2024 год к 2023 году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Процент </a:t>
                      </a:r>
                      <a:r>
                        <a:rPr lang="ru-RU" sz="11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исполнения утвержденного плана / уточненного плана  2024 года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2272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Доходы,</a:t>
                      </a:r>
                    </a:p>
                    <a:p>
                      <a:pPr algn="l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Verdana" pitchFamily="34" charset="0"/>
                          <a:cs typeface="Verdana" pitchFamily="34" charset="0"/>
                        </a:rPr>
                        <a:t>млн. руб.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1 702,2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Verdana" pitchFamily="34" charset="0"/>
                          <a:cs typeface="Verdana" pitchFamily="34" charset="0"/>
                        </a:rPr>
                        <a:t>1 752,9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Verdana" pitchFamily="34" charset="0"/>
                          <a:cs typeface="Verdana" pitchFamily="34" charset="0"/>
                        </a:rPr>
                        <a:t>2098,0</a:t>
                      </a:r>
                    </a:p>
                  </a:txBody>
                  <a:tcPr marL="74295" marR="74295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Verdana" pitchFamily="34" charset="0"/>
                          <a:cs typeface="Verdana" pitchFamily="34" charset="0"/>
                        </a:rPr>
                        <a:t>2063,7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  рост на</a:t>
                      </a:r>
                      <a:r>
                        <a:rPr lang="ru-RU" sz="11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361,5 млн. руб.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120,6% / 98,4%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2272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Расходы,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Verdana" pitchFamily="34" charset="0"/>
                          <a:cs typeface="Verdana" pitchFamily="34" charset="0"/>
                        </a:rPr>
                        <a:t>млн. руб.</a:t>
                      </a:r>
                    </a:p>
                  </a:txBody>
                  <a:tcPr marL="74295" marR="7429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1 676,2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Verdana" pitchFamily="34" charset="0"/>
                          <a:cs typeface="Verdana" pitchFamily="34" charset="0"/>
                        </a:rPr>
                        <a:t>1 752,9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Verdana" pitchFamily="34" charset="0"/>
                          <a:cs typeface="Verdana" pitchFamily="34" charset="0"/>
                        </a:rPr>
                        <a:t>2140,8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Verdana" pitchFamily="34" charset="0"/>
                          <a:cs typeface="Verdana" pitchFamily="34" charset="0"/>
                        </a:rPr>
                        <a:t>2065,3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рост на</a:t>
                      </a:r>
                      <a:r>
                        <a:rPr lang="ru-RU" sz="11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140,7 млн. руб. </a:t>
                      </a:r>
                    </a:p>
                  </a:txBody>
                  <a:tcPr marL="74295" marR="7429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120,6% / 96,4%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3426"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Дефицит</a:t>
                      </a:r>
                      <a:r>
                        <a:rPr lang="ru-RU" sz="11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 (-), </a:t>
                      </a:r>
                    </a:p>
                    <a:p>
                      <a:pPr algn="l"/>
                      <a:r>
                        <a:rPr lang="ru-RU" sz="11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профицит (+)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+26,0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Verdana" pitchFamily="34" charset="0"/>
                          <a:cs typeface="Verdana" pitchFamily="34" charset="0"/>
                        </a:rPr>
                        <a:t>0,0</a:t>
                      </a:r>
                    </a:p>
                  </a:txBody>
                  <a:tcPr marL="74295" marR="7429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Verdana" pitchFamily="34" charset="0"/>
                          <a:cs typeface="Verdana" pitchFamily="34" charset="0"/>
                        </a:rPr>
                        <a:t>-42,8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Verdana" pitchFamily="34" charset="0"/>
                          <a:cs typeface="Verdana" pitchFamily="34" charset="0"/>
                        </a:rPr>
                        <a:t>-1,6</a:t>
                      </a:r>
                    </a:p>
                  </a:txBody>
                  <a:tcPr marL="74295" marR="7429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Х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</a:rPr>
                        <a:t>Х</a:t>
                      </a:r>
                      <a:endParaRPr lang="ru-RU" sz="11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28" name="图表 7"/>
          <p:cNvGraphicFramePr/>
          <p:nvPr>
            <p:extLst>
              <p:ext uri="{D42A27DB-BD31-4B8C-83A1-F6EECF244321}">
                <p14:modId xmlns:p14="http://schemas.microsoft.com/office/powerpoint/2010/main" val="2791880332"/>
              </p:ext>
            </p:extLst>
          </p:nvPr>
        </p:nvGraphicFramePr>
        <p:xfrm>
          <a:off x="105139" y="4502729"/>
          <a:ext cx="9506326" cy="1961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1163746" y="4189193"/>
            <a:ext cx="2685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accent4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Исполнение доходов</a:t>
            </a:r>
            <a:endParaRPr lang="ru-RU" sz="1000" b="1" dirty="0">
              <a:solidFill>
                <a:schemeClr val="accent4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20830" y="4189194"/>
            <a:ext cx="2382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accent4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Исполнение расходов</a:t>
            </a:r>
            <a:endParaRPr lang="ru-RU" sz="1000" b="1" dirty="0">
              <a:solidFill>
                <a:schemeClr val="accent4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61896" y="4194952"/>
            <a:ext cx="30407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accent4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Исполнение по источникам</a:t>
            </a:r>
            <a:endParaRPr lang="ru-RU" sz="1000" b="1" dirty="0">
              <a:solidFill>
                <a:schemeClr val="accent4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07658" y="3536311"/>
            <a:ext cx="38247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БЮДЖЕТ СБАЛАНСИРОВАН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23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Заголовок 1"/>
          <p:cNvSpPr txBox="1">
            <a:spLocks/>
          </p:cNvSpPr>
          <p:nvPr/>
        </p:nvSpPr>
        <p:spPr>
          <a:xfrm>
            <a:off x="0" y="1"/>
            <a:ext cx="9906000" cy="7567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ДИНАМИКА и СТРУКТУРА ДОХОДНОЙ ЧАСТИ БЮДЖЕТА</a:t>
            </a: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74629" y="165867"/>
            <a:ext cx="447769" cy="475920"/>
          </a:xfrm>
          <a:ln>
            <a:solidFill>
              <a:srgbClr val="F5F5F1"/>
            </a:solidFill>
          </a:ln>
        </p:spPr>
        <p:txBody>
          <a:bodyPr>
            <a:normAutofit/>
          </a:bodyPr>
          <a:lstStyle/>
          <a:p>
            <a:fld id="{3EA620B9-993E-4B74-9345-65789839B5EF}" type="slidenum">
              <a:rPr lang="ru-RU" smtClean="0">
                <a:solidFill>
                  <a:schemeClr val="bg1"/>
                </a:solidFill>
              </a:rPr>
              <a:pPr/>
              <a:t>4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5" name="AutoShape 16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126405" y="-144463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AutoShape 18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250230" y="7938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28" name="图表 7"/>
          <p:cNvGraphicFramePr/>
          <p:nvPr>
            <p:extLst>
              <p:ext uri="{D42A27DB-BD31-4B8C-83A1-F6EECF244321}">
                <p14:modId xmlns:p14="http://schemas.microsoft.com/office/powerpoint/2010/main" val="3339183117"/>
              </p:ext>
            </p:extLst>
          </p:nvPr>
        </p:nvGraphicFramePr>
        <p:xfrm>
          <a:off x="0" y="662148"/>
          <a:ext cx="10059713" cy="61958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1725010" y="2401294"/>
            <a:ext cx="1576552" cy="357467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804088" y="2297926"/>
            <a:ext cx="1576552" cy="3696265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885136" y="1640362"/>
            <a:ext cx="1576552" cy="4341518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981949" y="1726977"/>
            <a:ext cx="1562101" cy="4263402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1"/>
          <p:cNvSpPr txBox="1"/>
          <p:nvPr/>
        </p:nvSpPr>
        <p:spPr>
          <a:xfrm>
            <a:off x="1916532" y="1917879"/>
            <a:ext cx="1072055" cy="309068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1 702,2</a:t>
            </a:r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TextBox 1"/>
          <p:cNvSpPr txBox="1"/>
          <p:nvPr/>
        </p:nvSpPr>
        <p:spPr>
          <a:xfrm>
            <a:off x="4069556" y="1858679"/>
            <a:ext cx="1072055" cy="309068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1 752,9</a:t>
            </a:r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" name="TextBox 1"/>
          <p:cNvSpPr txBox="1"/>
          <p:nvPr/>
        </p:nvSpPr>
        <p:spPr>
          <a:xfrm>
            <a:off x="6108628" y="1231915"/>
            <a:ext cx="1072055" cy="309068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2 098,0</a:t>
            </a:r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TextBox 1"/>
          <p:cNvSpPr txBox="1"/>
          <p:nvPr/>
        </p:nvSpPr>
        <p:spPr>
          <a:xfrm>
            <a:off x="8250659" y="1322841"/>
            <a:ext cx="1072055" cy="309068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2 063,7</a:t>
            </a:r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30" y="3945689"/>
            <a:ext cx="1080120" cy="2077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723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Заголовок 1"/>
          <p:cNvSpPr txBox="1">
            <a:spLocks/>
          </p:cNvSpPr>
          <p:nvPr/>
        </p:nvSpPr>
        <p:spPr>
          <a:xfrm>
            <a:off x="0" y="1737"/>
            <a:ext cx="9906000" cy="7567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ДИНАМИКА и СТРУКТУРА НАЛОГОВЫХ ДОХОДОВ</a:t>
            </a: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74629" y="170832"/>
            <a:ext cx="447769" cy="475920"/>
          </a:xfrm>
          <a:ln>
            <a:solidFill>
              <a:srgbClr val="F5F5F1"/>
            </a:solidFill>
          </a:ln>
        </p:spPr>
        <p:txBody>
          <a:bodyPr>
            <a:normAutofit/>
          </a:bodyPr>
          <a:lstStyle/>
          <a:p>
            <a:fld id="{3EA620B9-993E-4B74-9345-65789839B5EF}" type="slidenum">
              <a:rPr lang="ru-RU" smtClean="0">
                <a:solidFill>
                  <a:schemeClr val="bg1"/>
                </a:solidFill>
              </a:rPr>
              <a:pPr/>
              <a:t>5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5" name="AutoShape 16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126405" y="-144463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AutoShape 18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250230" y="7938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28" name="图表 7"/>
          <p:cNvGraphicFramePr/>
          <p:nvPr>
            <p:extLst>
              <p:ext uri="{D42A27DB-BD31-4B8C-83A1-F6EECF244321}">
                <p14:modId xmlns:p14="http://schemas.microsoft.com/office/powerpoint/2010/main" val="739894118"/>
              </p:ext>
            </p:extLst>
          </p:nvPr>
        </p:nvGraphicFramePr>
        <p:xfrm>
          <a:off x="0" y="662149"/>
          <a:ext cx="10059713" cy="3137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1710414" y="1555668"/>
            <a:ext cx="1576552" cy="1873826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746938" y="1318073"/>
            <a:ext cx="1576552" cy="2120945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827986" y="1182632"/>
            <a:ext cx="1576552" cy="2246862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893269" y="1165216"/>
            <a:ext cx="1576552" cy="2254752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1"/>
          <p:cNvSpPr txBox="1"/>
          <p:nvPr/>
        </p:nvSpPr>
        <p:spPr>
          <a:xfrm>
            <a:off x="1939158" y="1163539"/>
            <a:ext cx="1072055" cy="309068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132,7</a:t>
            </a:r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3999186" y="908792"/>
            <a:ext cx="1072055" cy="309068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154,5</a:t>
            </a:r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6046190" y="873564"/>
            <a:ext cx="1072055" cy="309068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165,5</a:t>
            </a:r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" name="TextBox 1"/>
          <p:cNvSpPr txBox="1"/>
          <p:nvPr/>
        </p:nvSpPr>
        <p:spPr>
          <a:xfrm>
            <a:off x="8132564" y="864774"/>
            <a:ext cx="1072055" cy="309068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164,4</a:t>
            </a:r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7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921026"/>
              </p:ext>
            </p:extLst>
          </p:nvPr>
        </p:nvGraphicFramePr>
        <p:xfrm>
          <a:off x="497878" y="3836917"/>
          <a:ext cx="9229703" cy="2697480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</a:effectLst>
                <a:tableStyleId>{00A15C55-8517-42AA-B614-E9B94910E393}</a:tableStyleId>
              </a:tblPr>
              <a:tblGrid>
                <a:gridCol w="26272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93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9538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4933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4933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4754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51148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553800"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Наименование показателя</a:t>
                      </a:r>
                      <a:endParaRPr lang="ru-RU" sz="9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Исполнение</a:t>
                      </a: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 за 2023 год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Утвержденный план</a:t>
                      </a: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 на 2024 год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Уточненный план </a:t>
                      </a: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на 2024 год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Исполнение</a:t>
                      </a: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 за 2024 год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Динамика 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</a:rPr>
                        <a:t>исполнения </a:t>
                      </a:r>
                    </a:p>
                    <a:p>
                      <a:pPr algn="ctr"/>
                      <a:r>
                        <a:rPr lang="ru-RU" sz="900" baseline="0" dirty="0" smtClean="0">
                          <a:solidFill>
                            <a:schemeClr val="tx1"/>
                          </a:solidFill>
                        </a:rPr>
                        <a:t>2024 год / к 2023, млн. руб.</a:t>
                      </a:r>
                      <a:endParaRPr lang="ru-RU" sz="9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</a:rPr>
                        <a:t>Процент 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</a:rPr>
                        <a:t>исполнения уточненного плана </a:t>
                      </a:r>
                    </a:p>
                    <a:p>
                      <a:pPr algn="ctr"/>
                      <a:r>
                        <a:rPr lang="ru-RU" sz="900" baseline="0" dirty="0" smtClean="0">
                          <a:solidFill>
                            <a:schemeClr val="tx1"/>
                          </a:solidFill>
                        </a:rPr>
                        <a:t>2024 года, %</a:t>
                      </a:r>
                      <a:endParaRPr lang="ru-RU" sz="9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778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НАЛОГОВЫЕ </a:t>
                      </a:r>
                      <a:r>
                        <a:rPr lang="ru-RU" sz="900" b="1" u="none" strike="noStrike" dirty="0" smtClean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ДОХОДЫ, ВСЕГО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108000" marR="7395" marT="7395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132,7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154,5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165,5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164,4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+31,7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99,3%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778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Налог на доходы физических лиц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108000" marR="7395" marT="7395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D2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96,4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D2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101,1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D2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112,4</a:t>
                      </a:r>
                    </a:p>
                  </a:txBody>
                  <a:tcPr marL="74295" marR="74295" anchor="ctr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D2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111,6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D2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+15,2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D2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99,3%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D2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778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 dirty="0" smtClean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Упрощенная система </a:t>
                      </a:r>
                      <a:r>
                        <a:rPr lang="ru-RU" sz="9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налогообложения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108000" marR="7395" marT="7395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29,7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43,3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31,5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31,1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+1,4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98,7%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778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Единый налог на вмененный </a:t>
                      </a:r>
                      <a:r>
                        <a:rPr lang="ru-RU" sz="900" u="none" strike="noStrike" dirty="0" smtClean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доход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108000" marR="7395" marT="7395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0,03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0,02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0,02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-0,01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100,0%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778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Единый сельскохозяйственный налог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108000" marR="7395" marT="7395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1,8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1,5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7,3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7,3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+5,5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100,0%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778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 dirty="0" smtClean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Патент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108000" marR="7395" marT="7395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1,6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5,7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4,7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4,7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+3,1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100,0%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778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Налог на прибыль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108000" marR="7395" marT="7395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2,0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2,1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8,3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8,4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+6,4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101,2%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</a:tr>
              <a:tr h="19778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 dirty="0" smtClean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Акцизы по подакцизным товарам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108000" marR="7395" marT="7395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1,0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0,8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0,9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0,9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-0,1</a:t>
                      </a:r>
                    </a:p>
                  </a:txBody>
                  <a:tcPr marL="9525" marR="9525" marT="9525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100,0%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</a:tr>
              <a:tr h="19778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 dirty="0" smtClean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Государственная пошлина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108000" marR="7395" marT="7395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0,2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0,4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0,4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4295" marR="74295" anchor="ctr"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+0,2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100,0%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-20075" y="4833256"/>
            <a:ext cx="530915" cy="92627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75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Налоги на совокупный доход</a:t>
            </a:r>
            <a:endParaRPr lang="ru-RU" sz="75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-22702" y="5759531"/>
            <a:ext cx="530915" cy="74616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75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Прочие налоговые доходы</a:t>
            </a:r>
            <a:endParaRPr lang="ru-RU" sz="75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Левая круглая скобка 3"/>
          <p:cNvSpPr/>
          <p:nvPr/>
        </p:nvSpPr>
        <p:spPr>
          <a:xfrm>
            <a:off x="431001" y="4856429"/>
            <a:ext cx="45719" cy="926275"/>
          </a:xfrm>
          <a:prstGeom prst="leftBracket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Левая круглая скобка 30"/>
          <p:cNvSpPr/>
          <p:nvPr/>
        </p:nvSpPr>
        <p:spPr>
          <a:xfrm>
            <a:off x="431001" y="5782704"/>
            <a:ext cx="45719" cy="672687"/>
          </a:xfrm>
          <a:prstGeom prst="leftBracket">
            <a:avLst/>
          </a:prstGeom>
          <a:ln w="127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23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Заголовок 1"/>
          <p:cNvSpPr txBox="1">
            <a:spLocks/>
          </p:cNvSpPr>
          <p:nvPr/>
        </p:nvSpPr>
        <p:spPr>
          <a:xfrm>
            <a:off x="0" y="1"/>
            <a:ext cx="9906000" cy="7567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ДИНАМИКА и СТРУКТУРА НЕНАЛОГОВЫХ ДОХОДОВ</a:t>
            </a: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74629" y="165867"/>
            <a:ext cx="447769" cy="475920"/>
          </a:xfrm>
          <a:ln>
            <a:solidFill>
              <a:srgbClr val="F5F5F1"/>
            </a:solidFill>
          </a:ln>
        </p:spPr>
        <p:txBody>
          <a:bodyPr>
            <a:normAutofit/>
          </a:bodyPr>
          <a:lstStyle/>
          <a:p>
            <a:fld id="{3EA620B9-993E-4B74-9345-65789839B5EF}" type="slidenum">
              <a:rPr lang="ru-RU" smtClean="0">
                <a:solidFill>
                  <a:schemeClr val="bg1"/>
                </a:solidFill>
              </a:rPr>
              <a:pPr/>
              <a:t>6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5" name="AutoShape 16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126405" y="-144463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AutoShape 18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250230" y="7938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TextBox 1"/>
          <p:cNvSpPr txBox="1"/>
          <p:nvPr/>
        </p:nvSpPr>
        <p:spPr>
          <a:xfrm>
            <a:off x="4510993" y="3102265"/>
            <a:ext cx="1072055" cy="309068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6363540" y="1570349"/>
            <a:ext cx="1072055" cy="309068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" name="TextBox 1"/>
          <p:cNvSpPr txBox="1"/>
          <p:nvPr/>
        </p:nvSpPr>
        <p:spPr>
          <a:xfrm>
            <a:off x="8191945" y="1484106"/>
            <a:ext cx="1072055" cy="309068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1" name="图表 7"/>
          <p:cNvGraphicFramePr/>
          <p:nvPr>
            <p:extLst>
              <p:ext uri="{D42A27DB-BD31-4B8C-83A1-F6EECF244321}">
                <p14:modId xmlns:p14="http://schemas.microsoft.com/office/powerpoint/2010/main" val="3469619454"/>
              </p:ext>
            </p:extLst>
          </p:nvPr>
        </p:nvGraphicFramePr>
        <p:xfrm>
          <a:off x="0" y="661746"/>
          <a:ext cx="10059713" cy="6047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0" name="图表 7"/>
          <p:cNvGraphicFramePr/>
          <p:nvPr>
            <p:extLst>
              <p:ext uri="{D42A27DB-BD31-4B8C-83A1-F6EECF244321}">
                <p14:modId xmlns:p14="http://schemas.microsoft.com/office/powerpoint/2010/main" val="1085879753"/>
              </p:ext>
            </p:extLst>
          </p:nvPr>
        </p:nvGraphicFramePr>
        <p:xfrm>
          <a:off x="0" y="661746"/>
          <a:ext cx="10059713" cy="6047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2493816" y="1439723"/>
            <a:ext cx="1365663" cy="4863425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399471" y="2227780"/>
            <a:ext cx="1319841" cy="407536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6288657" y="1862077"/>
            <a:ext cx="1287798" cy="4441070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8146587" y="1956967"/>
            <a:ext cx="1282422" cy="4346181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1"/>
          <p:cNvSpPr txBox="1"/>
          <p:nvPr/>
        </p:nvSpPr>
        <p:spPr>
          <a:xfrm>
            <a:off x="2640621" y="2446011"/>
            <a:ext cx="1072055" cy="309068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TextBox 1"/>
          <p:cNvSpPr txBox="1"/>
          <p:nvPr/>
        </p:nvSpPr>
        <p:spPr>
          <a:xfrm>
            <a:off x="4510993" y="2971640"/>
            <a:ext cx="1072055" cy="309068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7" name="TextBox 1"/>
          <p:cNvSpPr txBox="1"/>
          <p:nvPr/>
        </p:nvSpPr>
        <p:spPr>
          <a:xfrm>
            <a:off x="6363540" y="1439724"/>
            <a:ext cx="1072055" cy="309068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" name="TextBox 1"/>
          <p:cNvSpPr txBox="1"/>
          <p:nvPr/>
        </p:nvSpPr>
        <p:spPr>
          <a:xfrm>
            <a:off x="8191945" y="1353481"/>
            <a:ext cx="1072055" cy="309068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" name="TextBox 1"/>
          <p:cNvSpPr txBox="1"/>
          <p:nvPr/>
        </p:nvSpPr>
        <p:spPr>
          <a:xfrm>
            <a:off x="2602937" y="1119099"/>
            <a:ext cx="1072055" cy="495449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54,0</a:t>
            </a:r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TextBox 1"/>
          <p:cNvSpPr txBox="1"/>
          <p:nvPr/>
        </p:nvSpPr>
        <p:spPr>
          <a:xfrm>
            <a:off x="6396528" y="1460014"/>
            <a:ext cx="1072055" cy="309068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49,0</a:t>
            </a:r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" name="TextBox 1"/>
          <p:cNvSpPr txBox="1"/>
          <p:nvPr/>
        </p:nvSpPr>
        <p:spPr>
          <a:xfrm>
            <a:off x="8251770" y="1553488"/>
            <a:ext cx="1072055" cy="309068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47,7</a:t>
            </a:r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" name="TextBox 1"/>
          <p:cNvSpPr txBox="1"/>
          <p:nvPr/>
        </p:nvSpPr>
        <p:spPr>
          <a:xfrm>
            <a:off x="4510992" y="1899976"/>
            <a:ext cx="1072055" cy="309068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44,6</a:t>
            </a:r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23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Заголовок 1"/>
          <p:cNvSpPr txBox="1">
            <a:spLocks/>
          </p:cNvSpPr>
          <p:nvPr/>
        </p:nvSpPr>
        <p:spPr>
          <a:xfrm>
            <a:off x="0" y="1"/>
            <a:ext cx="9906000" cy="7567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ДИНАМИКА и СТРУКТУРА расходов БЮДЖЕТА</a:t>
            </a: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74629" y="165867"/>
            <a:ext cx="447769" cy="475920"/>
          </a:xfrm>
          <a:ln>
            <a:solidFill>
              <a:srgbClr val="F5F5F1"/>
            </a:solidFill>
          </a:ln>
        </p:spPr>
        <p:txBody>
          <a:bodyPr>
            <a:normAutofit/>
          </a:bodyPr>
          <a:lstStyle/>
          <a:p>
            <a:fld id="{3EA620B9-993E-4B74-9345-65789839B5EF}" type="slidenum">
              <a:rPr lang="ru-RU" smtClean="0">
                <a:solidFill>
                  <a:schemeClr val="bg1"/>
                </a:solidFill>
              </a:rPr>
              <a:pPr/>
              <a:t>7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5" name="AutoShape 16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126405" y="-144463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AutoShape 18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250230" y="7938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34" name="图表 7"/>
          <p:cNvGraphicFramePr/>
          <p:nvPr>
            <p:extLst>
              <p:ext uri="{D42A27DB-BD31-4B8C-83A1-F6EECF244321}">
                <p14:modId xmlns:p14="http://schemas.microsoft.com/office/powerpoint/2010/main" val="875562796"/>
              </p:ext>
            </p:extLst>
          </p:nvPr>
        </p:nvGraphicFramePr>
        <p:xfrm>
          <a:off x="-76857" y="459183"/>
          <a:ext cx="10059713" cy="6047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2425045" y="2445479"/>
            <a:ext cx="1365663" cy="3598911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290021" y="2285992"/>
            <a:ext cx="1377521" cy="375839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168088" y="1463310"/>
            <a:ext cx="1353777" cy="4581084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8032506" y="1617844"/>
            <a:ext cx="1341911" cy="4426547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1"/>
          <p:cNvSpPr txBox="1"/>
          <p:nvPr/>
        </p:nvSpPr>
        <p:spPr>
          <a:xfrm>
            <a:off x="2571848" y="1995864"/>
            <a:ext cx="1072055" cy="309068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1676,2</a:t>
            </a:r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" name="TextBox 1"/>
          <p:cNvSpPr txBox="1"/>
          <p:nvPr/>
        </p:nvSpPr>
        <p:spPr>
          <a:xfrm>
            <a:off x="4442753" y="1877980"/>
            <a:ext cx="1072055" cy="309068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1752,9</a:t>
            </a:r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" name="TextBox 1"/>
          <p:cNvSpPr txBox="1"/>
          <p:nvPr/>
        </p:nvSpPr>
        <p:spPr>
          <a:xfrm>
            <a:off x="6308948" y="1031280"/>
            <a:ext cx="1072055" cy="309068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2140,8</a:t>
            </a:r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4" name="TextBox 1"/>
          <p:cNvSpPr txBox="1"/>
          <p:nvPr/>
        </p:nvSpPr>
        <p:spPr>
          <a:xfrm>
            <a:off x="8167433" y="1185814"/>
            <a:ext cx="1072055" cy="309068"/>
          </a:xfrm>
          <a:prstGeom prst="rect">
            <a:avLst/>
          </a:prstGeom>
          <a:ln w="12700">
            <a:noFill/>
            <a:prstDash val="lgDash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2065,2</a:t>
            </a:r>
            <a:endParaRPr 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5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82" y="1890028"/>
            <a:ext cx="1267718" cy="2437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41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Заголовок 1"/>
          <p:cNvSpPr txBox="1">
            <a:spLocks/>
          </p:cNvSpPr>
          <p:nvPr/>
        </p:nvSpPr>
        <p:spPr>
          <a:xfrm>
            <a:off x="0" y="1"/>
            <a:ext cx="9906000" cy="7567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ДИНАМИКА И СТРУКТУРА РАСХОДНОЙ ЧАСТИ БЮДЖЕТА</a:t>
            </a:r>
            <a:endParaRPr lang="ru-RU" altLang="ru-RU" sz="11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74629" y="165867"/>
            <a:ext cx="447769" cy="475920"/>
          </a:xfrm>
          <a:ln>
            <a:solidFill>
              <a:srgbClr val="F5F5F1"/>
            </a:solidFill>
          </a:ln>
        </p:spPr>
        <p:txBody>
          <a:bodyPr>
            <a:normAutofit/>
          </a:bodyPr>
          <a:lstStyle/>
          <a:p>
            <a:fld id="{3EA620B9-993E-4B74-9345-65789839B5EF}" type="slidenum">
              <a:rPr lang="ru-RU" smtClean="0">
                <a:solidFill>
                  <a:schemeClr val="bg1"/>
                </a:solidFill>
              </a:rPr>
              <a:pPr/>
              <a:t>8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5" name="AutoShape 16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126405" y="-144463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721168481"/>
              </p:ext>
            </p:extLst>
          </p:nvPr>
        </p:nvGraphicFramePr>
        <p:xfrm>
          <a:off x="-794692" y="1182555"/>
          <a:ext cx="6480720" cy="888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5825785"/>
              </p:ext>
            </p:extLst>
          </p:nvPr>
        </p:nvGraphicFramePr>
        <p:xfrm>
          <a:off x="374055" y="2252271"/>
          <a:ext cx="4614197" cy="4094348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7034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009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154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048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3342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74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/>
                        <a:t>Наименование показателя</a:t>
                      </a:r>
                    </a:p>
                    <a:p>
                      <a:pPr algn="ctr"/>
                      <a:endParaRPr lang="ru-RU" sz="800" b="1" dirty="0">
                        <a:solidFill>
                          <a:schemeClr val="tx1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74295" marR="7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Факт</a:t>
                      </a:r>
                    </a:p>
                    <a:p>
                      <a:pPr algn="ctr"/>
                      <a:r>
                        <a:rPr lang="ru-RU" sz="800" dirty="0" smtClean="0"/>
                        <a:t>2023 год</a:t>
                      </a:r>
                      <a:endParaRPr lang="ru-RU" sz="800" b="1" dirty="0">
                        <a:solidFill>
                          <a:schemeClr val="tx1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74295" marR="7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Первонач. план</a:t>
                      </a:r>
                    </a:p>
                    <a:p>
                      <a:pPr algn="ctr"/>
                      <a:r>
                        <a:rPr lang="ru-RU" sz="800" dirty="0" smtClean="0"/>
                        <a:t>2024 год</a:t>
                      </a:r>
                      <a:endParaRPr lang="ru-RU" sz="800" b="1" dirty="0">
                        <a:solidFill>
                          <a:schemeClr val="tx1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74295" marR="7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Утвержден. план</a:t>
                      </a:r>
                    </a:p>
                    <a:p>
                      <a:pPr algn="ctr"/>
                      <a:r>
                        <a:rPr lang="ru-RU" sz="800" dirty="0" smtClean="0"/>
                        <a:t>2024 год</a:t>
                      </a:r>
                      <a:endParaRPr lang="ru-RU" sz="800" b="1" dirty="0" smtClean="0">
                        <a:solidFill>
                          <a:schemeClr val="tx1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74295" marR="7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Факт</a:t>
                      </a:r>
                    </a:p>
                    <a:p>
                      <a:pPr algn="ctr"/>
                      <a:r>
                        <a:rPr lang="ru-RU" sz="800" dirty="0" smtClean="0"/>
                        <a:t>2024 год</a:t>
                      </a:r>
                      <a:endParaRPr lang="ru-RU" sz="800" b="1" dirty="0" smtClean="0">
                        <a:solidFill>
                          <a:schemeClr val="tx1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74295" marR="74295" anchor="ctr"/>
                </a:tc>
              </a:tr>
              <a:tr h="181742">
                <a:tc>
                  <a:txBody>
                    <a:bodyPr/>
                    <a:lstStyle/>
                    <a:p>
                      <a:pPr marL="1588" marR="0" lvl="0" indent="-1588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ВСЕГО РАСХОДЫ:</a:t>
                      </a:r>
                    </a:p>
                  </a:txBody>
                  <a:tcPr marT="45699" marB="45699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Verdana" pitchFamily="34" charset="0"/>
                          <a:cs typeface="Arial" pitchFamily="34" charset="0"/>
                        </a:rPr>
                        <a:t>1 676,2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74295" marR="7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Verdana" pitchFamily="34" charset="0"/>
                          <a:cs typeface="Arial" pitchFamily="34" charset="0"/>
                        </a:rPr>
                        <a:t>1 752,9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itchFamily="34" charset="0"/>
                        <a:ea typeface="Verdana" pitchFamily="34" charset="0"/>
                        <a:cs typeface="Arial" pitchFamily="34" charset="0"/>
                      </a:endParaRPr>
                    </a:p>
                  </a:txBody>
                  <a:tcPr marL="74295" marR="74295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1000" b="1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140,8</a:t>
                      </a:r>
                      <a:endParaRPr lang="ru-RU" sz="1000" b="1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1000" b="1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065,3</a:t>
                      </a:r>
                      <a:endParaRPr lang="ru-RU" sz="1000" b="1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956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Общегосударственные вопросы</a:t>
                      </a:r>
                    </a:p>
                  </a:txBody>
                  <a:tcPr marT="45699" marB="45699" anchor="ctr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83,1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86,7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138,5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135,7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81742">
                <a:tc>
                  <a:txBody>
                    <a:bodyPr/>
                    <a:lstStyle/>
                    <a:p>
                      <a:pPr marL="1588" marR="0" lvl="0" indent="-1588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Национальная оборона</a:t>
                      </a:r>
                    </a:p>
                  </a:txBody>
                  <a:tcPr marT="45699" marB="45699" anchor="ctr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4,2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5,1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5,2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5,1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65585">
                <a:tc>
                  <a:txBody>
                    <a:bodyPr/>
                    <a:lstStyle/>
                    <a:p>
                      <a:pPr marL="1588" marR="0" lvl="0" indent="-1588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T="45699" marB="45699" anchor="ctr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6,5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2,1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6,6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6,6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1742">
                <a:tc>
                  <a:txBody>
                    <a:bodyPr/>
                    <a:lstStyle/>
                    <a:p>
                      <a:pPr marL="1588" marR="0" lvl="0" indent="-1588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Национальная экономика</a:t>
                      </a:r>
                    </a:p>
                  </a:txBody>
                  <a:tcPr marT="45699" marB="45699" anchor="ctr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126,5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66,2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101,9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96,3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1742">
                <a:tc>
                  <a:txBody>
                    <a:bodyPr/>
                    <a:lstStyle/>
                    <a:p>
                      <a:pPr marL="1588" marR="0" lvl="0" indent="-1588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ЖКХ</a:t>
                      </a:r>
                    </a:p>
                  </a:txBody>
                  <a:tcPr marT="45699" marB="45699" anchor="ctr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78,0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146,8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197,4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173,2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79565">
                <a:tc>
                  <a:txBody>
                    <a:bodyPr/>
                    <a:lstStyle/>
                    <a:p>
                      <a:pPr marL="1588" marR="0" lvl="0" indent="-1588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Охрана окружающей среды</a:t>
                      </a:r>
                    </a:p>
                  </a:txBody>
                  <a:tcPr marT="45699" marB="45699" anchor="ctr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2,4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1,7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26,8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21,4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81742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Образование</a:t>
                      </a:r>
                    </a:p>
                  </a:txBody>
                  <a:tcPr marT="45699" marB="45699" anchor="ctr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1043,7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1062,9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261,0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229,9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81742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Культура, кинематография</a:t>
                      </a:r>
                    </a:p>
                  </a:txBody>
                  <a:tcPr marT="45699" marB="45699" anchor="ctr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188,6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213,6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246,3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241,3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81742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Здравоохранение</a:t>
                      </a:r>
                    </a:p>
                  </a:txBody>
                  <a:tcPr marT="45699" marB="45699" anchor="ctr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 -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 -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0,05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96851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Социальная политика</a:t>
                      </a:r>
                    </a:p>
                  </a:txBody>
                  <a:tcPr marT="45699" marB="45699" anchor="ctr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40,5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64,3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46,9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46,1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79565">
                <a:tc>
                  <a:txBody>
                    <a:bodyPr/>
                    <a:lstStyle/>
                    <a:p>
                      <a:pPr marL="1588" marR="0" lvl="0" indent="-1588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Физическая культура и спорт</a:t>
                      </a:r>
                    </a:p>
                  </a:txBody>
                  <a:tcPr marT="45699" marB="45699" anchor="ctr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9,3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21,3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26,0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25,6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79565">
                <a:tc>
                  <a:txBody>
                    <a:bodyPr/>
                    <a:lstStyle/>
                    <a:p>
                      <a:pPr marL="1588" marR="0" lvl="0" indent="-1588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Обслуживание муниципального долга</a:t>
                      </a:r>
                    </a:p>
                  </a:txBody>
                  <a:tcPr marT="45699" marB="45699" anchor="ctr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-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0,05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0,001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0,001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81742">
                <a:tc>
                  <a:txBody>
                    <a:bodyPr/>
                    <a:lstStyle/>
                    <a:p>
                      <a:pPr marL="1588" marR="0" lvl="0" indent="-1588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МБТ</a:t>
                      </a:r>
                    </a:p>
                  </a:txBody>
                  <a:tcPr marT="45699" marB="45699" anchor="ctr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93,4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effectLst/>
                          <a:latin typeface="Arial"/>
                        </a:rPr>
                        <a:t>82,2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84,0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84,0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444006911"/>
              </p:ext>
            </p:extLst>
          </p:nvPr>
        </p:nvGraphicFramePr>
        <p:xfrm>
          <a:off x="5097016" y="2216670"/>
          <a:ext cx="4968552" cy="44508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5014778" y="1144935"/>
            <a:ext cx="44796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</a:rPr>
              <a:t>Структура </a:t>
            </a:r>
            <a:r>
              <a:rPr lang="ru-RU" sz="1600" b="1" dirty="0" smtClean="0">
                <a:solidFill>
                  <a:srgbClr val="C00000"/>
                </a:solidFill>
              </a:rPr>
              <a:t>расходов по отраслям районного бюджета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за </a:t>
            </a:r>
            <a:r>
              <a:rPr lang="ru-RU" sz="1600" b="1" dirty="0">
                <a:solidFill>
                  <a:srgbClr val="C00000"/>
                </a:solidFill>
              </a:rPr>
              <a:t>2024 год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43900" y="1887082"/>
            <a:ext cx="1562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млн. рублей</a:t>
            </a:r>
            <a:endParaRPr lang="ru-RU" sz="1200" b="1" dirty="0"/>
          </a:p>
        </p:txBody>
      </p:sp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3914461"/>
            <a:ext cx="1264866" cy="2432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723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Заголовок 1"/>
          <p:cNvSpPr txBox="1">
            <a:spLocks/>
          </p:cNvSpPr>
          <p:nvPr/>
        </p:nvSpPr>
        <p:spPr>
          <a:xfrm>
            <a:off x="0" y="1"/>
            <a:ext cx="9906000" cy="7567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МУНИЦИПАЛЬНЫЕ ПРОГРАММЫ в 2024 году</a:t>
            </a:r>
            <a:endParaRPr lang="ru-RU" altLang="ru-RU" sz="11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74629" y="165867"/>
            <a:ext cx="447769" cy="475920"/>
          </a:xfrm>
          <a:ln>
            <a:solidFill>
              <a:srgbClr val="F5F5F1"/>
            </a:solidFill>
          </a:ln>
        </p:spPr>
        <p:txBody>
          <a:bodyPr>
            <a:normAutofit/>
          </a:bodyPr>
          <a:lstStyle/>
          <a:p>
            <a:fld id="{3EA620B9-993E-4B74-9345-65789839B5EF}" type="slidenum">
              <a:rPr lang="ru-RU" smtClean="0">
                <a:solidFill>
                  <a:schemeClr val="bg1"/>
                </a:solidFill>
              </a:rPr>
              <a:pPr/>
              <a:t>9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5" name="AutoShape 16" descr="https://www.keramzit-aleksin.ru/images/itogi-plany.jpg"/>
          <p:cNvSpPr>
            <a:spLocks noChangeAspect="1" noChangeArrowheads="1"/>
          </p:cNvSpPr>
          <p:nvPr/>
        </p:nvSpPr>
        <p:spPr bwMode="auto">
          <a:xfrm>
            <a:off x="126405" y="-144463"/>
            <a:ext cx="24765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339059" y="963513"/>
            <a:ext cx="8217104" cy="14735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Диаграмма 38"/>
          <p:cNvGraphicFramePr/>
          <p:nvPr>
            <p:extLst>
              <p:ext uri="{D42A27DB-BD31-4B8C-83A1-F6EECF244321}">
                <p14:modId xmlns:p14="http://schemas.microsoft.com/office/powerpoint/2010/main" val="2874968921"/>
              </p:ext>
            </p:extLst>
          </p:nvPr>
        </p:nvGraphicFramePr>
        <p:xfrm>
          <a:off x="532121" y="1363426"/>
          <a:ext cx="8208912" cy="4512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0" name="Прямоугольная выноска 39"/>
          <p:cNvSpPr/>
          <p:nvPr/>
        </p:nvSpPr>
        <p:spPr>
          <a:xfrm>
            <a:off x="5328084" y="1002362"/>
            <a:ext cx="2017177" cy="301974"/>
          </a:xfrm>
          <a:prstGeom prst="wedgeRectCallout">
            <a:avLst>
              <a:gd name="adj1" fmla="val -23685"/>
              <a:gd name="adj2" fmla="val 145306"/>
            </a:avLst>
          </a:prstGeom>
          <a:solidFill>
            <a:schemeClr val="accent5">
              <a:lumMod val="75000"/>
            </a:schemeClr>
          </a:solidFill>
          <a:ln w="6350" cmpd="sng">
            <a:noFill/>
            <a:prstDash val="lgDash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800" b="0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solidFill>
                  <a:schemeClr val="tx1"/>
                </a:solidFill>
              </a:rPr>
              <a:t>Молодежь Минусинского района</a:t>
            </a:r>
            <a:r>
              <a:rPr lang="ru-RU" dirty="0">
                <a:solidFill>
                  <a:schemeClr val="tx1"/>
                </a:solidFill>
              </a:rPr>
              <a:t>
</a:t>
            </a:r>
            <a:r>
              <a:rPr lang="ru-RU" dirty="0" smtClean="0">
                <a:solidFill>
                  <a:schemeClr val="tx1"/>
                </a:solidFill>
              </a:rPr>
              <a:t>0,4% 8,4</a:t>
            </a:r>
            <a:r>
              <a:rPr lang="ru-RU" b="1" dirty="0" smtClean="0">
                <a:solidFill>
                  <a:schemeClr val="tx1"/>
                </a:solidFill>
              </a:rPr>
              <a:t>млн</a:t>
            </a:r>
            <a:r>
              <a:rPr lang="ru-RU" b="1" dirty="0">
                <a:solidFill>
                  <a:schemeClr val="tx1"/>
                </a:solidFill>
              </a:rPr>
              <a:t>. рублей</a:t>
            </a:r>
            <a:r>
              <a:rPr lang="ru-RU" b="1" dirty="0" smtClean="0">
                <a:solidFill>
                  <a:schemeClr val="tx1"/>
                </a:solidFill>
              </a:rPr>
              <a:t>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2" name="Прямоугольная выноска 41"/>
          <p:cNvSpPr/>
          <p:nvPr/>
        </p:nvSpPr>
        <p:spPr>
          <a:xfrm>
            <a:off x="126406" y="1484221"/>
            <a:ext cx="3729862" cy="432048"/>
          </a:xfrm>
          <a:prstGeom prst="wedgeRectCallout">
            <a:avLst>
              <a:gd name="adj1" fmla="val 95741"/>
              <a:gd name="adj2" fmla="val 16656"/>
            </a:avLst>
          </a:prstGeom>
          <a:solidFill>
            <a:srgbClr val="00B0F0"/>
          </a:solidFill>
          <a:ln w="6350" cmpd="sng">
            <a:noFill/>
            <a:prstDash val="dash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800" b="0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chemeClr val="tx1"/>
                </a:solidFill>
              </a:rPr>
              <a:t>Содействие развитию сельского хозяйства в Минусинском районе</a:t>
            </a:r>
          </a:p>
          <a:p>
            <a:pPr algn="ctr">
              <a:defRPr sz="800" b="0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chemeClr val="tx1"/>
                </a:solidFill>
              </a:rPr>
              <a:t>0,4</a:t>
            </a:r>
            <a:r>
              <a:rPr lang="ru-RU" dirty="0" smtClean="0">
                <a:solidFill>
                  <a:schemeClr val="tx1"/>
                </a:solidFill>
              </a:rPr>
              <a:t>%</a:t>
            </a:r>
            <a:r>
              <a:rPr lang="ru-RU" b="1" dirty="0" smtClean="0">
                <a:solidFill>
                  <a:schemeClr val="tx1"/>
                </a:solidFill>
              </a:rPr>
              <a:t>(7,3 </a:t>
            </a:r>
            <a:r>
              <a:rPr lang="ru-RU" b="1" dirty="0">
                <a:solidFill>
                  <a:schemeClr val="tx1"/>
                </a:solidFill>
              </a:rPr>
              <a:t>млн. рублей</a:t>
            </a:r>
            <a:r>
              <a:rPr lang="ru-RU" b="1" dirty="0" smtClean="0">
                <a:solidFill>
                  <a:schemeClr val="tx1"/>
                </a:solidFill>
              </a:rPr>
              <a:t>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3" name="Прямоугольная выноска 42"/>
          <p:cNvSpPr/>
          <p:nvPr/>
        </p:nvSpPr>
        <p:spPr>
          <a:xfrm>
            <a:off x="1403648" y="1057660"/>
            <a:ext cx="3600400" cy="333207"/>
          </a:xfrm>
          <a:prstGeom prst="wedgeRectCallout">
            <a:avLst>
              <a:gd name="adj1" fmla="val 67209"/>
              <a:gd name="adj2" fmla="val 141507"/>
            </a:avLst>
          </a:prstGeom>
          <a:solidFill>
            <a:srgbClr val="92D050"/>
          </a:solidFill>
          <a:ln w="6350" cmpd="sng">
            <a:noFill/>
            <a:prstDash val="lgDash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800" b="0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chemeClr val="tx1"/>
                </a:solidFill>
              </a:rPr>
              <a:t>Реформирование и модернизация жилищно-коммунального хозяйства
</a:t>
            </a:r>
            <a:r>
              <a:rPr lang="ru-RU" dirty="0" smtClean="0">
                <a:solidFill>
                  <a:schemeClr val="tx1"/>
                </a:solidFill>
              </a:rPr>
              <a:t>8,5% </a:t>
            </a:r>
            <a:r>
              <a:rPr lang="ru-RU" b="1" dirty="0" smtClean="0">
                <a:solidFill>
                  <a:schemeClr val="tx1"/>
                </a:solidFill>
              </a:rPr>
              <a:t>(176 </a:t>
            </a:r>
            <a:r>
              <a:rPr lang="ru-RU" b="1" dirty="0">
                <a:solidFill>
                  <a:schemeClr val="tx1"/>
                </a:solidFill>
              </a:rPr>
              <a:t>млн. рублей</a:t>
            </a:r>
            <a:r>
              <a:rPr lang="ru-RU" b="1" dirty="0" smtClean="0">
                <a:solidFill>
                  <a:schemeClr val="tx1"/>
                </a:solidFill>
              </a:rPr>
              <a:t>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4" name="Прямоугольная выноска 43"/>
          <p:cNvSpPr/>
          <p:nvPr/>
        </p:nvSpPr>
        <p:spPr>
          <a:xfrm>
            <a:off x="3186667" y="6146405"/>
            <a:ext cx="2736305" cy="344072"/>
          </a:xfrm>
          <a:prstGeom prst="wedgeRectCallout">
            <a:avLst>
              <a:gd name="adj1" fmla="val 15096"/>
              <a:gd name="adj2" fmla="val -474836"/>
            </a:avLst>
          </a:prstGeom>
          <a:solidFill>
            <a:schemeClr val="bg1">
              <a:lumMod val="65000"/>
            </a:schemeClr>
          </a:solidFill>
          <a:ln w="6350" cmpd="sng">
            <a:noFill/>
            <a:prstDash val="lgDash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800" b="0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800" dirty="0">
                <a:solidFill>
                  <a:schemeClr val="tx1"/>
                </a:solidFill>
              </a:rPr>
              <a:t>Развитие культуры </a:t>
            </a:r>
            <a:r>
              <a:rPr lang="ru-RU" sz="800" dirty="0" smtClean="0">
                <a:solidFill>
                  <a:schemeClr val="tx1"/>
                </a:solidFill>
              </a:rPr>
              <a:t>в </a:t>
            </a:r>
            <a:r>
              <a:rPr lang="ru-RU" sz="800" dirty="0">
                <a:solidFill>
                  <a:schemeClr val="tx1"/>
                </a:solidFill>
              </a:rPr>
              <a:t>Минусинском районе
</a:t>
            </a:r>
            <a:r>
              <a:rPr lang="ru-RU" sz="800" dirty="0" smtClean="0">
                <a:solidFill>
                  <a:schemeClr val="tx1"/>
                </a:solidFill>
              </a:rPr>
              <a:t>11,7% </a:t>
            </a:r>
            <a:r>
              <a:rPr lang="ru-RU" b="1" dirty="0" smtClean="0">
                <a:solidFill>
                  <a:schemeClr val="tx1"/>
                </a:solidFill>
              </a:rPr>
              <a:t>(241,3 </a:t>
            </a:r>
            <a:r>
              <a:rPr lang="ru-RU" b="1" dirty="0">
                <a:solidFill>
                  <a:schemeClr val="tx1"/>
                </a:solidFill>
              </a:rPr>
              <a:t>млн. рублей</a:t>
            </a:r>
            <a:r>
              <a:rPr lang="ru-RU" b="1" dirty="0" smtClean="0">
                <a:solidFill>
                  <a:schemeClr val="tx1"/>
                </a:solidFill>
              </a:rPr>
              <a:t>)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611560" y="3121008"/>
            <a:ext cx="10578" cy="1944216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>
            <a:off x="615086" y="3274227"/>
            <a:ext cx="158620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780758" y="3121008"/>
            <a:ext cx="2315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содействие </a:t>
            </a:r>
            <a:r>
              <a:rPr lang="ru-RU" sz="800" dirty="0"/>
              <a:t>развитию гражданского </a:t>
            </a:r>
            <a:r>
              <a:rPr lang="ru-RU" sz="800" dirty="0" smtClean="0"/>
              <a:t>общества – </a:t>
            </a:r>
            <a:r>
              <a:rPr lang="ru-RU" sz="800" b="1" dirty="0" smtClean="0"/>
              <a:t>(0,6млн. рублей)</a:t>
            </a:r>
            <a:endParaRPr lang="ru-RU" sz="800" b="1" dirty="0"/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 flipH="1">
            <a:off x="615086" y="3490251"/>
            <a:ext cx="158620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780758" y="3388626"/>
            <a:ext cx="3287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развитие </a:t>
            </a:r>
            <a:r>
              <a:rPr lang="ru-RU" sz="800" dirty="0"/>
              <a:t>малого и среднего предпринимательства и инвестиционной </a:t>
            </a:r>
            <a:r>
              <a:rPr lang="ru-RU" sz="800" dirty="0" smtClean="0"/>
              <a:t>деятельности – </a:t>
            </a:r>
            <a:r>
              <a:rPr lang="ru-RU" sz="800" b="1" dirty="0" smtClean="0"/>
              <a:t>(14,3млн</a:t>
            </a:r>
            <a:r>
              <a:rPr lang="ru-RU" sz="800" b="1" dirty="0"/>
              <a:t>. рублей)</a:t>
            </a:r>
          </a:p>
          <a:p>
            <a:endParaRPr lang="ru-RU" sz="800" dirty="0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 flipH="1">
            <a:off x="615086" y="3778283"/>
            <a:ext cx="158620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780758" y="3655753"/>
            <a:ext cx="2774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обеспечение </a:t>
            </a:r>
            <a:r>
              <a:rPr lang="ru-RU" sz="800" dirty="0"/>
              <a:t>безопасности населения Минусинского </a:t>
            </a:r>
            <a:r>
              <a:rPr lang="ru-RU" sz="800" dirty="0" smtClean="0"/>
              <a:t>района – </a:t>
            </a:r>
            <a:r>
              <a:rPr lang="ru-RU" sz="800" b="1" dirty="0" smtClean="0"/>
              <a:t>(6,8 млн. рублей)</a:t>
            </a:r>
            <a:endParaRPr lang="ru-RU" sz="800" b="1" dirty="0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flipH="1">
            <a:off x="615086" y="4066315"/>
            <a:ext cx="158620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780758" y="3922299"/>
            <a:ext cx="2783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обеспечение </a:t>
            </a:r>
            <a:r>
              <a:rPr lang="ru-RU" sz="800" dirty="0"/>
              <a:t>доступным и комфортным жильем жителей </a:t>
            </a:r>
            <a:r>
              <a:rPr lang="ru-RU" sz="800" dirty="0" smtClean="0"/>
              <a:t>района – </a:t>
            </a:r>
            <a:r>
              <a:rPr lang="ru-RU" sz="800" b="1" dirty="0" smtClean="0"/>
              <a:t>(13,3 млн. рублей)</a:t>
            </a:r>
          </a:p>
          <a:p>
            <a:endParaRPr lang="ru-RU" sz="800" b="1" dirty="0" smtClean="0"/>
          </a:p>
          <a:p>
            <a:endParaRPr lang="ru-RU" sz="800" b="1" dirty="0"/>
          </a:p>
        </p:txBody>
      </p:sp>
      <p:sp>
        <p:nvSpPr>
          <p:cNvPr id="54" name="Блок-схема: узел 53"/>
          <p:cNvSpPr/>
          <p:nvPr/>
        </p:nvSpPr>
        <p:spPr>
          <a:xfrm>
            <a:off x="5328084" y="2616952"/>
            <a:ext cx="1620180" cy="1584176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292080" y="3049000"/>
            <a:ext cx="16992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2065,2</a:t>
            </a:r>
          </a:p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млн. рублей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Прямоугольная выноска 55"/>
          <p:cNvSpPr/>
          <p:nvPr/>
        </p:nvSpPr>
        <p:spPr>
          <a:xfrm>
            <a:off x="7345261" y="1304337"/>
            <a:ext cx="1547219" cy="448519"/>
          </a:xfrm>
          <a:prstGeom prst="wedgeRectCallout">
            <a:avLst>
              <a:gd name="adj1" fmla="val -37814"/>
              <a:gd name="adj2" fmla="val 176766"/>
            </a:avLst>
          </a:prstGeom>
          <a:solidFill>
            <a:schemeClr val="accent4"/>
          </a:solidFill>
          <a:ln w="6350" cmpd="sng">
            <a:noFill/>
            <a:prstDash val="lgDash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800" b="0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chemeClr val="tx1"/>
                </a:solidFill>
              </a:rPr>
              <a:t>Развитие </a:t>
            </a:r>
            <a:r>
              <a:rPr lang="ru-RU" dirty="0" smtClean="0">
                <a:solidFill>
                  <a:schemeClr val="tx1"/>
                </a:solidFill>
              </a:rPr>
              <a:t>образования</a:t>
            </a:r>
          </a:p>
          <a:p>
            <a:pPr algn="ctr">
              <a:defRPr sz="800" b="0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solidFill>
                  <a:schemeClr val="tx1"/>
                </a:solidFill>
              </a:rPr>
              <a:t>Минусинского </a:t>
            </a:r>
            <a:r>
              <a:rPr lang="ru-RU" dirty="0">
                <a:solidFill>
                  <a:schemeClr val="tx1"/>
                </a:solidFill>
              </a:rPr>
              <a:t>района
</a:t>
            </a:r>
            <a:r>
              <a:rPr lang="ru-RU" dirty="0" smtClean="0">
                <a:solidFill>
                  <a:schemeClr val="tx1"/>
                </a:solidFill>
              </a:rPr>
              <a:t>60,5% (</a:t>
            </a:r>
            <a:r>
              <a:rPr lang="ru-RU" b="1" dirty="0" smtClean="0">
                <a:solidFill>
                  <a:schemeClr val="tx1"/>
                </a:solidFill>
              </a:rPr>
              <a:t>1249,7млн</a:t>
            </a:r>
            <a:r>
              <a:rPr lang="ru-RU" b="1" dirty="0">
                <a:solidFill>
                  <a:schemeClr val="tx1"/>
                </a:solidFill>
              </a:rPr>
              <a:t>. рублей</a:t>
            </a:r>
            <a:r>
              <a:rPr lang="ru-RU" b="1" dirty="0" smtClean="0">
                <a:solidFill>
                  <a:schemeClr val="tx1"/>
                </a:solidFill>
              </a:rPr>
              <a:t>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466316" y="5327293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93,5% = 16     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287328" y="5862971"/>
            <a:ext cx="1404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доля программных расходов бюджета</a:t>
            </a:r>
            <a:endParaRPr lang="ru-RU" sz="900" dirty="0"/>
          </a:p>
        </p:txBody>
      </p:sp>
      <p:sp>
        <p:nvSpPr>
          <p:cNvPr id="59" name="TextBox 58"/>
          <p:cNvSpPr txBox="1"/>
          <p:nvPr/>
        </p:nvSpPr>
        <p:spPr>
          <a:xfrm>
            <a:off x="7841333" y="5877576"/>
            <a:ext cx="1404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муниципальных программ</a:t>
            </a:r>
            <a:endParaRPr lang="ru-RU" sz="900" dirty="0"/>
          </a:p>
        </p:txBody>
      </p:sp>
      <p:cxnSp>
        <p:nvCxnSpPr>
          <p:cNvPr id="60" name="Прямая соединительная линия 59"/>
          <p:cNvCxnSpPr/>
          <p:nvPr/>
        </p:nvCxnSpPr>
        <p:spPr>
          <a:xfrm flipH="1">
            <a:off x="622138" y="4294622"/>
            <a:ext cx="158620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788914" y="4201128"/>
            <a:ext cx="2774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формирование </a:t>
            </a:r>
            <a:r>
              <a:rPr lang="ru-RU" sz="800" dirty="0"/>
              <a:t>законопослушного поведения участников дорожного движения на территории Минусинского района</a:t>
            </a:r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 flipH="1">
            <a:off x="622138" y="4777192"/>
            <a:ext cx="158620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800667" y="4603559"/>
            <a:ext cx="18991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Профилактика преступлений и правонарушений-</a:t>
            </a:r>
            <a:r>
              <a:rPr lang="ru-RU" sz="800" b="1" dirty="0" smtClean="0"/>
              <a:t>0,1 </a:t>
            </a:r>
            <a:r>
              <a:rPr lang="ru-RU" sz="800" dirty="0" smtClean="0"/>
              <a:t>млн. рублей</a:t>
            </a:r>
            <a:endParaRPr lang="ru-RU" sz="800" dirty="0"/>
          </a:p>
        </p:txBody>
      </p:sp>
      <p:sp>
        <p:nvSpPr>
          <p:cNvPr id="64" name="Прямоугольная выноска 63"/>
          <p:cNvSpPr/>
          <p:nvPr/>
        </p:nvSpPr>
        <p:spPr>
          <a:xfrm>
            <a:off x="1275438" y="5858355"/>
            <a:ext cx="3361139" cy="288050"/>
          </a:xfrm>
          <a:prstGeom prst="wedgeRectCallout">
            <a:avLst>
              <a:gd name="adj1" fmla="val 42563"/>
              <a:gd name="adj2" fmla="val -79150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6350" cmpd="sng">
            <a:noFill/>
            <a:prstDash val="lgDash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 sz="800" b="0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800" dirty="0"/>
              <a:t>Развитие физической культуры и спорта в Минусинском районе
</a:t>
            </a:r>
            <a:r>
              <a:rPr lang="ru-RU" sz="800" dirty="0" smtClean="0"/>
              <a:t>1,4%( 29</a:t>
            </a:r>
            <a:r>
              <a:rPr lang="ru-RU" b="1" dirty="0" smtClean="0"/>
              <a:t>млн</a:t>
            </a:r>
            <a:r>
              <a:rPr lang="ru-RU" b="1" dirty="0"/>
              <a:t>. рублей</a:t>
            </a:r>
            <a:r>
              <a:rPr lang="ru-RU" b="1" dirty="0" smtClean="0"/>
              <a:t>)</a:t>
            </a:r>
            <a:endParaRPr lang="ru-RU" b="1" dirty="0"/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 flipH="1">
            <a:off x="632038" y="5072092"/>
            <a:ext cx="158620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798692" y="4981584"/>
            <a:ext cx="1899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Управление муниципальным имуществом и земельными ресурсами-(</a:t>
            </a:r>
            <a:r>
              <a:rPr lang="ru-RU" sz="800" b="1" dirty="0" smtClean="0"/>
              <a:t>28,2</a:t>
            </a:r>
            <a:r>
              <a:rPr lang="ru-RU" sz="800" dirty="0" smtClean="0"/>
              <a:t> млн. рублей)</a:t>
            </a:r>
            <a:endParaRPr lang="ru-RU" sz="800" dirty="0"/>
          </a:p>
        </p:txBody>
      </p:sp>
      <p:sp>
        <p:nvSpPr>
          <p:cNvPr id="67" name="TextBox 66"/>
          <p:cNvSpPr txBox="1"/>
          <p:nvPr/>
        </p:nvSpPr>
        <p:spPr>
          <a:xfrm>
            <a:off x="6439727" y="6203025"/>
            <a:ext cx="28349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На сумму </a:t>
            </a:r>
            <a:r>
              <a:rPr lang="ru-RU" sz="1400" b="1" dirty="0" smtClean="0"/>
              <a:t>1930,9</a:t>
            </a:r>
            <a:r>
              <a:rPr lang="ru-RU" sz="1400" dirty="0" smtClean="0"/>
              <a:t> млн. рублей</a:t>
            </a:r>
            <a:endParaRPr lang="ru-RU" sz="1400" dirty="0"/>
          </a:p>
        </p:txBody>
      </p:sp>
      <p:pic>
        <p:nvPicPr>
          <p:cNvPr id="68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7195" y="2865036"/>
            <a:ext cx="1080120" cy="2077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723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Overr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theme/_rels/themeOverr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theme/theme1.xml><?xml version="1.0" encoding="utf-8"?>
<a:theme xmlns:a="http://schemas.openxmlformats.org/drawingml/2006/main" name="Углы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Углы">
    <a:majorFont>
      <a:latin typeface="Franklin Gothic Medium"/>
      <a:ea typeface=""/>
      <a:cs typeface=""/>
      <a:font script="Jpan" typeface="HG創英角ｺﾞｼｯｸUB"/>
      <a:font script="Hang" typeface="돋움"/>
      <a:font script="Hans" typeface="微软雅黑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Franklin Gothic Book"/>
      <a:ea typeface=""/>
      <a:cs typeface=""/>
      <a:font script="Jpan" typeface="ＭＳ Ｐゴシック"/>
      <a:font script="Hang" typeface="맑은 고딕"/>
      <a:font script="Hans" typeface="隶书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Углы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20400000"/>
          </a:lightRig>
        </a:scene3d>
        <a:sp3d contourW="6350">
          <a:bevelT w="41275" h="19050" prst="angle"/>
          <a:contourClr>
            <a:schemeClr val="phClr">
              <a:shade val="25000"/>
              <a:satMod val="150000"/>
            </a:schemeClr>
          </a:contourClr>
        </a:sp3d>
      </a:effectStyle>
    </a:effectStyleLst>
    <a:bgFillStyleLst>
      <a:solidFill>
        <a:schemeClr val="phClr"/>
      </a:solidFill>
      <a:blipFill rotWithShape="1">
        <a:blip xmlns:r="http://schemas.openxmlformats.org/officeDocument/2006/relationships" r:embed="rId1">
          <a:duotone>
            <a:schemeClr val="phClr">
              <a:tint val="90000"/>
              <a:shade val="85000"/>
            </a:schemeClr>
            <a:schemeClr val="phClr">
              <a:tint val="95000"/>
              <a:shade val="99000"/>
            </a:schemeClr>
          </a:duotone>
        </a:blip>
        <a:tile tx="0" ty="0" sx="100000" sy="100000" flip="none" algn="tl"/>
      </a:blipFill>
      <a:blipFill rotWithShape="1">
        <a:blip xmlns:r="http://schemas.openxmlformats.org/officeDocument/2006/relationships" r:embed="rId2">
          <a:duotone>
            <a:schemeClr val="phClr">
              <a:tint val="93000"/>
              <a:shade val="85000"/>
            </a:schemeClr>
            <a:schemeClr val="phClr">
              <a:tint val="96000"/>
              <a:shade val="99000"/>
            </a:schemeClr>
          </a:duotone>
        </a:blip>
        <a:tile tx="0" ty="0" sx="90000" sy="90000" flip="none" algn="tl"/>
      </a:blipFill>
    </a:bgFillStyleLst>
  </a:fmtScheme>
</a:themeOverride>
</file>

<file path=ppt/theme/themeOverride2.xml><?xml version="1.0" encoding="utf-8"?>
<a:themeOverride xmlns:a="http://schemas.openxmlformats.org/drawingml/2006/main">
  <a:clrScheme name="Официальная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  <a:fontScheme name="Официальная">
    <a:majorFont>
      <a:latin typeface="Georgia"/>
      <a:ea typeface=""/>
      <a:cs typeface=""/>
      <a:font script="Jpan" typeface="ＭＳ Ｐゴシック"/>
      <a:font script="Hang" typeface="돋움"/>
      <a:font script="Hans" typeface="方正舒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Georgia"/>
      <a:ea typeface=""/>
      <a:cs typeface=""/>
      <a:font script="Jpan" typeface="ＭＳ Ｐ明朝"/>
      <a:font script="Hang" typeface="바탕"/>
      <a:font script="Hans" typeface="方正舒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Официальная">
    <a:fillStyleLst>
      <a:solidFill>
        <a:schemeClr val="phClr"/>
      </a:solidFill>
      <a:solidFill>
        <a:schemeClr val="phClr">
          <a:tint val="45000"/>
        </a:schemeClr>
      </a:solidFill>
      <a:solidFill>
        <a:schemeClr val="phClr">
          <a:tint val="95000"/>
        </a:schemeClr>
      </a:solidFill>
    </a:fillStyleLst>
    <a:lnStyleLst>
      <a:ln w="9525" cap="flat" cmpd="sng" algn="ctr">
        <a:solidFill>
          <a:schemeClr val="phClr"/>
        </a:solidFill>
        <a:prstDash val="solid"/>
      </a:ln>
      <a:ln w="11429" cap="flat" cmpd="sng" algn="ctr">
        <a:solidFill>
          <a:schemeClr val="phClr"/>
        </a:solidFill>
        <a:prstDash val="sysDash"/>
      </a:ln>
      <a:ln w="200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0800" dist="254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phClr">
              <a:shade val="70000"/>
              <a:satMod val="105000"/>
            </a:schemeClr>
          </a:contourClr>
        </a:sp3d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phClr"/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70000"/>
              <a:satMod val="115000"/>
            </a:schemeClr>
            <a:schemeClr val="phClr">
              <a:tint val="85000"/>
            </a:schemeClr>
          </a:duotone>
        </a:blip>
        <a:tile tx="0" ty="0" sx="85000" sy="85000" flip="none" algn="tl"/>
      </a:blipFill>
      <a:blipFill>
        <a:blip xmlns:r="http://schemas.openxmlformats.org/officeDocument/2006/relationships" r:embed="rId2">
          <a:duotone>
            <a:schemeClr val="phClr">
              <a:shade val="65000"/>
              <a:satMod val="115000"/>
            </a:schemeClr>
            <a:schemeClr val="phClr">
              <a:tint val="85000"/>
            </a:schemeClr>
          </a:duotone>
        </a:blip>
        <a:tile tx="0" ty="0" sx="65000" sy="65000" flip="none" algn="tl"/>
      </a:blipFill>
    </a:bgFillStyleLst>
  </a:fmtScheme>
</a:themeOverride>
</file>

<file path=ppt/theme/themeOverride3.xml><?xml version="1.0" encoding="utf-8"?>
<a:themeOverride xmlns:a="http://schemas.openxmlformats.org/drawingml/2006/main">
  <a:clrScheme name="Официальная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  <a:fontScheme name="Официальная">
    <a:majorFont>
      <a:latin typeface="Georgia"/>
      <a:ea typeface=""/>
      <a:cs typeface=""/>
      <a:font script="Jpan" typeface="ＭＳ Ｐゴシック"/>
      <a:font script="Hang" typeface="돋움"/>
      <a:font script="Hans" typeface="方正舒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Georgia"/>
      <a:ea typeface=""/>
      <a:cs typeface=""/>
      <a:font script="Jpan" typeface="ＭＳ Ｐ明朝"/>
      <a:font script="Hang" typeface="바탕"/>
      <a:font script="Hans" typeface="方正舒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Официальная">
    <a:fillStyleLst>
      <a:solidFill>
        <a:schemeClr val="phClr"/>
      </a:solidFill>
      <a:solidFill>
        <a:schemeClr val="phClr">
          <a:tint val="45000"/>
        </a:schemeClr>
      </a:solidFill>
      <a:solidFill>
        <a:schemeClr val="phClr">
          <a:tint val="95000"/>
        </a:schemeClr>
      </a:solidFill>
    </a:fillStyleLst>
    <a:lnStyleLst>
      <a:ln w="9525" cap="flat" cmpd="sng" algn="ctr">
        <a:solidFill>
          <a:schemeClr val="phClr"/>
        </a:solidFill>
        <a:prstDash val="solid"/>
      </a:ln>
      <a:ln w="11429" cap="flat" cmpd="sng" algn="ctr">
        <a:solidFill>
          <a:schemeClr val="phClr"/>
        </a:solidFill>
        <a:prstDash val="sysDash"/>
      </a:ln>
      <a:ln w="200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0800" dist="254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phClr">
              <a:shade val="70000"/>
              <a:satMod val="105000"/>
            </a:schemeClr>
          </a:contourClr>
        </a:sp3d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phClr"/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70000"/>
              <a:satMod val="115000"/>
            </a:schemeClr>
            <a:schemeClr val="phClr">
              <a:tint val="85000"/>
            </a:schemeClr>
          </a:duotone>
        </a:blip>
        <a:tile tx="0" ty="0" sx="85000" sy="85000" flip="none" algn="tl"/>
      </a:blipFill>
      <a:blipFill>
        <a:blip xmlns:r="http://schemas.openxmlformats.org/officeDocument/2006/relationships" r:embed="rId2">
          <a:duotone>
            <a:schemeClr val="phClr">
              <a:shade val="65000"/>
              <a:satMod val="115000"/>
            </a:schemeClr>
            <a:schemeClr val="phClr">
              <a:tint val="85000"/>
            </a:schemeClr>
          </a:duotone>
        </a:blip>
        <a:tile tx="0" ty="0" sx="65000" sy="65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22030</TotalTime>
  <Words>1751</Words>
  <Application>Microsoft Office PowerPoint</Application>
  <PresentationFormat>Лист A4 (210x297 мм)</PresentationFormat>
  <Paragraphs>458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Углы</vt:lpstr>
      <vt:lpstr>Лист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Igor</dc:creator>
  <cp:lastModifiedBy>suhova</cp:lastModifiedBy>
  <cp:revision>1748</cp:revision>
  <cp:lastPrinted>2024-05-31T08:40:16Z</cp:lastPrinted>
  <dcterms:created xsi:type="dcterms:W3CDTF">2017-12-05T16:25:52Z</dcterms:created>
  <dcterms:modified xsi:type="dcterms:W3CDTF">2025-05-21T02:42:05Z</dcterms:modified>
</cp:coreProperties>
</file>